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CD"/>
    <a:srgbClr val="7CC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16" autoAdjust="0"/>
    <p:restoredTop sz="94660"/>
  </p:normalViewPr>
  <p:slideViewPr>
    <p:cSldViewPr snapToGrid="0">
      <p:cViewPr>
        <p:scale>
          <a:sx n="28" d="100"/>
          <a:sy n="28" d="100"/>
        </p:scale>
        <p:origin x="1472" y="-544"/>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11/22/18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11/22/18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a:solidFill>
                  <a:prstClr val="white">
                    <a:lumMod val="50000"/>
                  </a:prstClr>
                </a:solidFill>
                <a:latin typeface="Calibri Light" panose="020F0302020204030204" pitchFamily="34" charset="0"/>
                <a:cs typeface="Calibri" panose="020F0502020204030204" pitchFamily="34" charset="0"/>
              </a:rPr>
              <a:t>poster </a:t>
            </a:r>
            <a:r>
              <a:rPr sz="6600" dirty="0">
                <a:solidFill>
                  <a:prstClr val="white">
                    <a:lumMod val="50000"/>
                  </a:prstClr>
                </a:solidFill>
                <a:latin typeface="Calibri Light" panose="020F0302020204030204" pitchFamily="34" charset="0"/>
                <a:cs typeface="Calibri" panose="020F0502020204030204" pitchFamily="34" charset="0"/>
              </a:rPr>
              <a:t>are formatted for you. </a:t>
            </a:r>
            <a:r>
              <a:rPr lang="en-US" sz="6600" dirty="0">
                <a:solidFill>
                  <a:prstClr val="white">
                    <a:lumMod val="50000"/>
                  </a:prstClr>
                </a:solidFill>
                <a:latin typeface="Calibri Light" panose="020F0302020204030204" pitchFamily="34" charset="0"/>
                <a:cs typeface="Calibri" panose="020F0502020204030204" pitchFamily="34" charset="0"/>
              </a:rPr>
              <a:t>Type</a:t>
            </a:r>
            <a:r>
              <a:rPr lang="en-US" sz="6600"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a:solidFill>
                  <a:prstClr val="white">
                    <a:lumMod val="50000"/>
                  </a:prstClr>
                </a:solidFill>
                <a:latin typeface="Calibri Light" panose="020F0302020204030204" pitchFamily="34" charset="0"/>
                <a:cs typeface="Calibri" panose="020F0502020204030204" pitchFamily="34" charset="0"/>
              </a:rPr>
              <a:t>T</a:t>
            </a:r>
            <a:r>
              <a:rPr sz="6600"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a:solidFill>
                  <a:prstClr val="white">
                    <a:lumMod val="50000"/>
                  </a:prstClr>
                </a:solidFill>
                <a:latin typeface="Calibri Light" panose="020F0302020204030204" pitchFamily="34" charset="0"/>
                <a:cs typeface="Calibri" panose="020F0502020204030204" pitchFamily="34" charset="0"/>
              </a:rPr>
              <a:t>content</a:t>
            </a:r>
            <a:r>
              <a:rPr sz="6600"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a:solidFill>
                  <a:prstClr val="white">
                    <a:lumMod val="50000"/>
                  </a:prstClr>
                </a:solidFill>
                <a:latin typeface="Calibri Light" panose="020F0302020204030204" pitchFamily="34" charset="0"/>
                <a:cs typeface="Calibri" panose="020F0502020204030204" pitchFamily="34" charset="0"/>
              </a:rPr>
              <a:t>right-</a:t>
            </a:r>
            <a:r>
              <a:rPr sz="6600" dirty="0">
                <a:solidFill>
                  <a:prstClr val="white">
                    <a:lumMod val="50000"/>
                  </a:prstClr>
                </a:solidFill>
                <a:latin typeface="Calibri Light" panose="020F0302020204030204" pitchFamily="34" charset="0"/>
                <a:cs typeface="Calibri" panose="020F0502020204030204" pitchFamily="34" charset="0"/>
              </a:rPr>
              <a:t>click a picture</a:t>
            </a:r>
            <a:r>
              <a:rPr lang="en-US" sz="6600"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a:solidFill>
                  <a:prstClr val="white">
                    <a:lumMod val="50000"/>
                  </a:prstClr>
                </a:solidFill>
                <a:latin typeface="Calibri Light" panose="020F0302020204030204" pitchFamily="34" charset="0"/>
                <a:cs typeface="Calibri" panose="020F0502020204030204" pitchFamily="34" charset="0"/>
              </a:rPr>
              <a:t>esize</a:t>
            </a:r>
            <a:r>
              <a:rPr lang="en-US" sz="6600"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p15:clr>
            <a:srgbClr val="A4A3A4"/>
          </p15:clr>
        </p15:guide>
        <p15:guide id="2" pos="18480">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11/22/18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p15:clr>
            <a:srgbClr val="A4A3A4"/>
          </p15:clr>
        </p15:guide>
        <p15:guide id="2" pos="720">
          <p15:clr>
            <a:srgbClr val="A4A3A4"/>
          </p15:clr>
        </p15:guide>
        <p15:guide id="3" pos="26928">
          <p15:clr>
            <a:srgbClr val="A4A3A4"/>
          </p15:clr>
        </p15:guide>
        <p15:guide id="4" pos="13824">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ctr"/>
            <a:r>
              <a:rPr lang="en-US" sz="8000" b="0" dirty="0"/>
              <a:t>Quantifying preferential transport of higher salinity groundwater via geologic fault structures connecting highways to Wappingers Creek</a:t>
            </a:r>
            <a:br>
              <a:rPr lang="en-US" sz="4800" b="0" dirty="0"/>
            </a:br>
            <a:endParaRPr lang="en-US" sz="4800" dirty="0"/>
          </a:p>
        </p:txBody>
      </p:sp>
      <p:pic>
        <p:nvPicPr>
          <p:cNvPr id="143" name="Picture 142" descr="A picture containing object, clock&#13;&#10;&#13;&#10;Description automatically generated">
            <a:extLst>
              <a:ext uri="{FF2B5EF4-FFF2-40B4-BE49-F238E27FC236}">
                <a16:creationId xmlns:a16="http://schemas.microsoft.com/office/drawing/2014/main" id="{C12B05B1-E4A3-5B41-ABBA-8AD7BA5BB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4032" y="10879753"/>
            <a:ext cx="1357822" cy="3659216"/>
          </a:xfrm>
          <a:prstGeom prst="rect">
            <a:avLst/>
          </a:prstGeom>
        </p:spPr>
      </p:pic>
      <p:sp>
        <p:nvSpPr>
          <p:cNvPr id="23" name="Text Placeholder 22"/>
          <p:cNvSpPr>
            <a:spLocks noGrp="1"/>
          </p:cNvSpPr>
          <p:nvPr>
            <p:ph type="body" sz="quarter" idx="36"/>
          </p:nvPr>
        </p:nvSpPr>
        <p:spPr>
          <a:xfrm>
            <a:off x="6400800" y="3283743"/>
            <a:ext cx="31089600" cy="830997"/>
          </a:xfrm>
        </p:spPr>
        <p:txBody>
          <a:bodyPr/>
          <a:lstStyle/>
          <a:p>
            <a:pPr algn="ctr"/>
            <a:r>
              <a:rPr lang="en-US" sz="4000" dirty="0"/>
              <a:t>Tadd Bindas </a:t>
            </a:r>
            <a:r>
              <a:rPr lang="en-US" sz="4000" i="1" dirty="0"/>
              <a:t>School of Computer Science and Mathematics</a:t>
            </a:r>
            <a:r>
              <a:rPr lang="en-US" sz="4000" dirty="0"/>
              <a:t>, Dr. Zion Klos </a:t>
            </a:r>
            <a:r>
              <a:rPr lang="en-US" sz="4000" i="1" dirty="0"/>
              <a:t>School of Sciences</a:t>
            </a:r>
            <a:endParaRPr lang="en-US" sz="4000" dirty="0"/>
          </a:p>
          <a:p>
            <a:endParaRPr lang="en-US" sz="4000" dirty="0"/>
          </a:p>
        </p:txBody>
      </p:sp>
      <p:sp>
        <p:nvSpPr>
          <p:cNvPr id="7" name="Text Placeholder 6"/>
          <p:cNvSpPr>
            <a:spLocks noGrp="1"/>
          </p:cNvSpPr>
          <p:nvPr>
            <p:ph type="body" sz="quarter" idx="17"/>
          </p:nvPr>
        </p:nvSpPr>
        <p:spPr>
          <a:xfrm>
            <a:off x="1242219" y="5797296"/>
            <a:ext cx="12801600" cy="1219200"/>
          </a:xfrm>
          <a:solidFill>
            <a:schemeClr val="accent5"/>
          </a:solidFill>
        </p:spPr>
        <p:txBody>
          <a:bodyPr/>
          <a:lstStyle/>
          <a:p>
            <a:r>
              <a:rPr lang="en-US"/>
              <a:t>background</a:t>
            </a:r>
            <a:endParaRPr lang="en-US" dirty="0"/>
          </a:p>
        </p:txBody>
      </p:sp>
      <p:sp>
        <p:nvSpPr>
          <p:cNvPr id="8" name="Text Placeholder 7"/>
          <p:cNvSpPr>
            <a:spLocks noGrp="1"/>
          </p:cNvSpPr>
          <p:nvPr>
            <p:ph type="body" sz="quarter" idx="19"/>
          </p:nvPr>
        </p:nvSpPr>
        <p:spPr>
          <a:xfrm>
            <a:off x="1143000" y="14814643"/>
            <a:ext cx="12801600" cy="1219200"/>
          </a:xfrm>
        </p:spPr>
        <p:txBody>
          <a:bodyPr/>
          <a:lstStyle/>
          <a:p>
            <a:r>
              <a:rPr lang="en-US" dirty="0"/>
              <a:t>objectives</a:t>
            </a:r>
          </a:p>
        </p:txBody>
      </p:sp>
      <p:sp>
        <p:nvSpPr>
          <p:cNvPr id="13" name="Content Placeholder 12"/>
          <p:cNvSpPr>
            <a:spLocks noGrp="1"/>
          </p:cNvSpPr>
          <p:nvPr>
            <p:ph sz="quarter" idx="26"/>
          </p:nvPr>
        </p:nvSpPr>
        <p:spPr>
          <a:xfrm>
            <a:off x="1056897" y="16355082"/>
            <a:ext cx="12801600" cy="4572000"/>
          </a:xfrm>
        </p:spPr>
        <p:txBody>
          <a:bodyPr>
            <a:normAutofit/>
          </a:bodyPr>
          <a:lstStyle/>
          <a:p>
            <a:pPr marL="0" indent="0" algn="just">
              <a:buNone/>
            </a:pPr>
            <a:r>
              <a:rPr lang="en-US" dirty="0"/>
              <a:t>Our specific objective for this study is to investigate the correlation between fault lines and the location of stream salt input. We are particularly interested in those fault lines located in such a way that they could move water rapidly through the subsurface from specific locations along major highways, perhaps over both kilometers of distance and topographic divides that currently separate the significant roadways from sections of the creek. We built the focus of our study on ideas put forth from a previous USGS study</a:t>
            </a:r>
            <a:r>
              <a:rPr lang="en-US" baseline="30000" dirty="0"/>
              <a:t>2</a:t>
            </a:r>
            <a:r>
              <a:rPr lang="en-US" dirty="0"/>
              <a:t> from 2007-2009 involving the rise of salinity of groundwater wells in Maine due to road-salt contamination.</a:t>
            </a:r>
            <a:endParaRPr lang="en-US" sz="4000" dirty="0"/>
          </a:p>
        </p:txBody>
      </p:sp>
      <p:sp>
        <p:nvSpPr>
          <p:cNvPr id="9" name="Text Placeholder 8"/>
          <p:cNvSpPr>
            <a:spLocks noGrp="1"/>
          </p:cNvSpPr>
          <p:nvPr>
            <p:ph type="body" sz="quarter" idx="21"/>
          </p:nvPr>
        </p:nvSpPr>
        <p:spPr>
          <a:xfrm>
            <a:off x="1299144" y="20638721"/>
            <a:ext cx="12801600" cy="1219200"/>
          </a:xfrm>
          <a:solidFill>
            <a:schemeClr val="accent5"/>
          </a:solidFill>
        </p:spPr>
        <p:txBody>
          <a:bodyPr/>
          <a:lstStyle/>
          <a:p>
            <a:r>
              <a:rPr lang="en-US"/>
              <a:t>methods</a:t>
            </a:r>
            <a:endParaRPr lang="en-US" dirty="0"/>
          </a:p>
        </p:txBody>
      </p:sp>
      <p:sp>
        <p:nvSpPr>
          <p:cNvPr id="18" name="Text Placeholder 17"/>
          <p:cNvSpPr>
            <a:spLocks noGrp="1"/>
          </p:cNvSpPr>
          <p:nvPr>
            <p:ph type="body" sz="quarter" idx="31"/>
          </p:nvPr>
        </p:nvSpPr>
        <p:spPr>
          <a:solidFill>
            <a:schemeClr val="accent5"/>
          </a:solidFill>
        </p:spPr>
        <p:txBody>
          <a:bodyPr/>
          <a:lstStyle/>
          <a:p>
            <a:r>
              <a:rPr lang="en-US" dirty="0"/>
              <a:t>Results</a:t>
            </a:r>
          </a:p>
        </p:txBody>
      </p:sp>
      <p:sp>
        <p:nvSpPr>
          <p:cNvPr id="21" name="Text Placeholder 20"/>
          <p:cNvSpPr>
            <a:spLocks noGrp="1"/>
          </p:cNvSpPr>
          <p:nvPr>
            <p:ph type="body" sz="quarter" idx="34"/>
          </p:nvPr>
        </p:nvSpPr>
        <p:spPr>
          <a:xfrm>
            <a:off x="29900880" y="12628420"/>
            <a:ext cx="12801600" cy="1219200"/>
          </a:xfrm>
          <a:solidFill>
            <a:schemeClr val="accent4"/>
          </a:solidFill>
        </p:spPr>
        <p:txBody>
          <a:bodyPr/>
          <a:lstStyle/>
          <a:p>
            <a:r>
              <a:rPr lang="en-US" dirty="0"/>
              <a:t>Discussion</a:t>
            </a:r>
          </a:p>
        </p:txBody>
      </p:sp>
      <p:pic>
        <p:nvPicPr>
          <p:cNvPr id="1066" name="Content Placeholder 1065">
            <a:extLst>
              <a:ext uri="{FF2B5EF4-FFF2-40B4-BE49-F238E27FC236}">
                <a16:creationId xmlns:a16="http://schemas.microsoft.com/office/drawing/2014/main" id="{6137AF21-7210-6942-9DF9-D146CCDBAB93}"/>
              </a:ext>
            </a:extLst>
          </p:cNvPr>
          <p:cNvPicPr>
            <a:picLocks noGrp="1" noChangeAspect="1"/>
          </p:cNvPicPr>
          <p:nvPr>
            <p:ph sz="quarter" idx="23"/>
          </p:nvPr>
        </p:nvPicPr>
        <p:blipFill rotWithShape="1">
          <a:blip r:embed="rId3">
            <a:extLst>
              <a:ext uri="{28A0092B-C50C-407E-A947-70E740481C1C}">
                <a14:useLocalDpi xmlns:a14="http://schemas.microsoft.com/office/drawing/2010/main" val="0"/>
              </a:ext>
            </a:extLst>
          </a:blip>
          <a:srcRect l="17797" t="-528" r="23044" b="1163"/>
          <a:stretch/>
        </p:blipFill>
        <p:spPr>
          <a:xfrm>
            <a:off x="14711413" y="7179537"/>
            <a:ext cx="9520187" cy="9455598"/>
          </a:xfrm>
        </p:spPr>
      </p:pic>
      <p:pic>
        <p:nvPicPr>
          <p:cNvPr id="68" name="Content Placeholder 67" descr="A person standing next to a body of water&#13;&#10;&#13;&#10;Description automatically generated">
            <a:extLst>
              <a:ext uri="{FF2B5EF4-FFF2-40B4-BE49-F238E27FC236}">
                <a16:creationId xmlns:a16="http://schemas.microsoft.com/office/drawing/2014/main" id="{3B8F0B72-4E57-1E42-9BD7-A4DCACFBD330}"/>
              </a:ext>
            </a:extLst>
          </p:cNvPr>
          <p:cNvPicPr>
            <a:picLocks noGrp="1" noChangeAspect="1"/>
          </p:cNvPicPr>
          <p:nvPr>
            <p:ph sz="quarter" idx="28"/>
          </p:nvPr>
        </p:nvPicPr>
        <p:blipFill>
          <a:blip r:embed="rId4">
            <a:extLst>
              <a:ext uri="{28A0092B-C50C-407E-A947-70E740481C1C}">
                <a14:useLocalDpi xmlns:a14="http://schemas.microsoft.com/office/drawing/2010/main" val="0"/>
              </a:ext>
            </a:extLst>
          </a:blip>
          <a:stretch>
            <a:fillRect/>
          </a:stretch>
        </p:blipFill>
        <p:spPr>
          <a:xfrm>
            <a:off x="1299143" y="22081039"/>
            <a:ext cx="6393491" cy="4795118"/>
          </a:xfrm>
        </p:spPr>
      </p:pic>
      <p:pic>
        <p:nvPicPr>
          <p:cNvPr id="65" name="Content Placeholder 64" descr="A person standing next to a body of water&#13;&#10;&#13;&#10;Description automatically generated">
            <a:extLst>
              <a:ext uri="{FF2B5EF4-FFF2-40B4-BE49-F238E27FC236}">
                <a16:creationId xmlns:a16="http://schemas.microsoft.com/office/drawing/2014/main" id="{66812304-6B2A-6644-A5B1-B709CD321239}"/>
              </a:ext>
            </a:extLst>
          </p:cNvPr>
          <p:cNvPicPr>
            <a:picLocks noGrp="1" noChangeAspect="1"/>
          </p:cNvPicPr>
          <p:nvPr>
            <p:ph sz="quarter" idx="27"/>
          </p:nvPr>
        </p:nvPicPr>
        <p:blipFill>
          <a:blip r:embed="rId5">
            <a:extLst>
              <a:ext uri="{28A0092B-C50C-407E-A947-70E740481C1C}">
                <a14:useLocalDpi xmlns:a14="http://schemas.microsoft.com/office/drawing/2010/main" val="0"/>
              </a:ext>
            </a:extLst>
          </a:blip>
          <a:stretch>
            <a:fillRect/>
          </a:stretch>
        </p:blipFill>
        <p:spPr>
          <a:xfrm>
            <a:off x="7739653" y="22081039"/>
            <a:ext cx="6393489" cy="4795117"/>
          </a:xfrm>
        </p:spPr>
      </p:pic>
      <p:sp>
        <p:nvSpPr>
          <p:cNvPr id="73" name="Content Placeholder 12">
            <a:extLst>
              <a:ext uri="{FF2B5EF4-FFF2-40B4-BE49-F238E27FC236}">
                <a16:creationId xmlns:a16="http://schemas.microsoft.com/office/drawing/2014/main" id="{2B1EDFEE-D9EB-2A40-AAE1-0F2EED6924FD}"/>
              </a:ext>
            </a:extLst>
          </p:cNvPr>
          <p:cNvSpPr txBox="1">
            <a:spLocks/>
          </p:cNvSpPr>
          <p:nvPr/>
        </p:nvSpPr>
        <p:spPr>
          <a:xfrm>
            <a:off x="1143000" y="28285788"/>
            <a:ext cx="12801600" cy="4572000"/>
          </a:xfrm>
          <a:prstGeom prst="rect">
            <a:avLst/>
          </a:prstGeom>
        </p:spPr>
        <p:txBody>
          <a:bodyPr vert="horz" lIns="365760" tIns="182880" rIns="91440" bIns="45720" rtlCol="0">
            <a:norm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endParaRPr lang="en-US" sz="4400" dirty="0"/>
          </a:p>
        </p:txBody>
      </p:sp>
      <p:sp>
        <p:nvSpPr>
          <p:cNvPr id="75" name="Content Placeholder 12">
            <a:extLst>
              <a:ext uri="{FF2B5EF4-FFF2-40B4-BE49-F238E27FC236}">
                <a16:creationId xmlns:a16="http://schemas.microsoft.com/office/drawing/2014/main" id="{D082EE2B-944C-A442-BF97-2D95DE20C0BA}"/>
              </a:ext>
            </a:extLst>
          </p:cNvPr>
          <p:cNvSpPr txBox="1">
            <a:spLocks/>
          </p:cNvSpPr>
          <p:nvPr/>
        </p:nvSpPr>
        <p:spPr>
          <a:xfrm>
            <a:off x="1056897" y="26949333"/>
            <a:ext cx="12801600" cy="4572000"/>
          </a:xfrm>
          <a:prstGeom prst="rect">
            <a:avLst/>
          </a:prstGeom>
        </p:spPr>
        <p:txBody>
          <a:bodyPr vert="horz" lIns="365760" tIns="182880" rIns="91440" bIns="45720" rtlCol="0">
            <a:norm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lgn="just">
              <a:buNone/>
            </a:pPr>
            <a:r>
              <a:rPr lang="en-US" dirty="0"/>
              <a:t>To test our research hypothesis, we will be performing high spatial resolution sampling of multiple sections of Wappinger Creek with an electrical-conductivity meter logging the specific conductivity of the water, through which we can infer changes in levels of salt input to the stream along its length. Using a map of significant faults in the valley overlaid onto the route of the creek, we will walk sections of the creek that intersect major fault lines, observing any changes in salinity (via specific conductance) or temperature that may occur. </a:t>
            </a:r>
            <a:br>
              <a:rPr lang="en-US" sz="4000" dirty="0"/>
            </a:br>
            <a:endParaRPr lang="en-US" sz="4000" dirty="0"/>
          </a:p>
        </p:txBody>
      </p:sp>
      <p:sp>
        <p:nvSpPr>
          <p:cNvPr id="77" name="Text Placeholder 17">
            <a:extLst>
              <a:ext uri="{FF2B5EF4-FFF2-40B4-BE49-F238E27FC236}">
                <a16:creationId xmlns:a16="http://schemas.microsoft.com/office/drawing/2014/main" id="{758EB3A0-1529-F240-957C-1417787C1753}"/>
              </a:ext>
            </a:extLst>
          </p:cNvPr>
          <p:cNvSpPr txBox="1">
            <a:spLocks/>
          </p:cNvSpPr>
          <p:nvPr/>
        </p:nvSpPr>
        <p:spPr>
          <a:xfrm>
            <a:off x="14711413" y="5830962"/>
            <a:ext cx="14320787" cy="1219200"/>
          </a:xfrm>
          <a:prstGeom prst="round1Rect">
            <a:avLst/>
          </a:prstGeom>
          <a:solidFill>
            <a:schemeClr val="accent4"/>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a:t>results</a:t>
            </a:r>
            <a:endParaRPr lang="en-US" dirty="0"/>
          </a:p>
        </p:txBody>
      </p:sp>
      <p:sp>
        <p:nvSpPr>
          <p:cNvPr id="83" name="Content Placeholder 78">
            <a:extLst>
              <a:ext uri="{FF2B5EF4-FFF2-40B4-BE49-F238E27FC236}">
                <a16:creationId xmlns:a16="http://schemas.microsoft.com/office/drawing/2014/main" id="{864ED2ED-D6FD-434C-BE42-1EB5FE95C072}"/>
              </a:ext>
            </a:extLst>
          </p:cNvPr>
          <p:cNvSpPr txBox="1">
            <a:spLocks/>
          </p:cNvSpPr>
          <p:nvPr/>
        </p:nvSpPr>
        <p:spPr>
          <a:xfrm>
            <a:off x="29726391" y="13990298"/>
            <a:ext cx="12801600" cy="8203804"/>
          </a:xfrm>
          <a:prstGeom prst="rect">
            <a:avLst/>
          </a:prstGeom>
        </p:spPr>
        <p:txBody>
          <a:bodyPr vert="horz" lIns="365760" tIns="182880" rIns="91440" bIns="45720" rtlCol="0">
            <a:no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lgn="just">
              <a:buNone/>
            </a:pPr>
            <a:r>
              <a:rPr lang="en-US" sz="2600" b="1" dirty="0"/>
              <a:t>Contrast A: </a:t>
            </a:r>
            <a:r>
              <a:rPr lang="en-US" sz="2600" dirty="0"/>
              <a:t>The results gained from this contrast indicate that the Wappingers Creek water got fresher after crossing the fault zone. This conclusion conflicts with our hypothesis. While important, this result may not disprove our hypothesis. This date was during a storm event, where freshwater input into the stream was significantly higher than usual, and a sizable tributary enters Wappingers Creek at this location. The average EC value for this day was 259.6, a value which is almost 100 micro-siemens lower than results obtained later in this study </a:t>
            </a:r>
          </a:p>
          <a:p>
            <a:pPr marL="0" indent="0" algn="just">
              <a:buNone/>
            </a:pPr>
            <a:r>
              <a:rPr lang="en-US" sz="2600" b="1" dirty="0"/>
              <a:t>Contrast B: </a:t>
            </a:r>
            <a:r>
              <a:rPr lang="en-US" sz="2600" dirty="0"/>
              <a:t>The results gained from this contrast indicate that the Wappingers Creek water got saltier after crossing through the fault zone. This result confirms our hypothesis. However, data may not prove that our hypothesis is correct. This section of Wappingers Creek runs parallel to Route 44 and corresponds with the location of a tributary that may contain elevated levels of road salt from inputs from the highway that accumulated within the tributary’s hyporheic zone.</a:t>
            </a:r>
          </a:p>
          <a:p>
            <a:pPr marL="0" indent="0" algn="just">
              <a:buNone/>
            </a:pPr>
            <a:r>
              <a:rPr lang="en-US" sz="2600" b="1" dirty="0"/>
              <a:t>Contrast C: </a:t>
            </a:r>
            <a:r>
              <a:rPr lang="en-US" sz="2600" dirty="0"/>
              <a:t>The results gained from this contrast indicate that the Wappingers Creek water got fresher after crossing this contrast. This result may be due to the freshwater input of a local side-steam. While in the field collecting data, we stopped and measured the salinity levels of this side stream and found there was indeed much fresh water flowing into the main stem of the creek. That side-stream could be the main reason for the lowering of salinity levels.</a:t>
            </a:r>
          </a:p>
          <a:p>
            <a:pPr marL="0" indent="0" algn="just">
              <a:buNone/>
            </a:pPr>
            <a:r>
              <a:rPr lang="en-US" sz="2600" b="1" dirty="0"/>
              <a:t>Contrast D: </a:t>
            </a:r>
            <a:r>
              <a:rPr lang="en-US" sz="2600" dirty="0"/>
              <a:t>The results gained from this contrast indicate that the Wappingers Creek water got saltier after crossing the fault zone, but soon dropped again in salinity. This result may support our hypothesis. When reading the Normalized EC heatmap, it is clear that the NEC values rise after the fault, however, drastically are lowered once there is a sharp bend in the stream. There could be fresher water inputs from a local side-stream or shallow hillside groundwater input. </a:t>
            </a:r>
          </a:p>
          <a:p>
            <a:pPr marL="0" indent="0" algn="just">
              <a:buNone/>
            </a:pPr>
            <a:r>
              <a:rPr lang="en-US" sz="2600" b="1" dirty="0"/>
              <a:t>Contrast E: </a:t>
            </a:r>
            <a:r>
              <a:rPr lang="en-US" sz="2600" dirty="0"/>
              <a:t>The results gained from this contrast indicate that the Wappingers Creek water got saltier after crossing through the fault zone. This result confirms our hypothesis that the water in Wappingers Creek is getting saltier after the intersection with a major fault. In this section, there were no side streams, side channels, nor road influences.</a:t>
            </a:r>
          </a:p>
          <a:p>
            <a:pPr marL="0" indent="0" algn="just">
              <a:buNone/>
            </a:pPr>
            <a:r>
              <a:rPr lang="en-US" sz="2600" b="1" dirty="0"/>
              <a:t>Overall: </a:t>
            </a:r>
            <a:r>
              <a:rPr lang="en-US" sz="2600" dirty="0"/>
              <a:t>Our findings show there exists a relationship between the location of fault lines and increases in the salinity levels of Wappingers Creek, but this is often confounded by fresher water inputs from side tributaries causing significant contrasts as well.</a:t>
            </a:r>
          </a:p>
          <a:p>
            <a:pPr marL="0" indent="0" algn="just">
              <a:buNone/>
            </a:pPr>
            <a:endParaRPr lang="en-US" sz="2600" dirty="0"/>
          </a:p>
          <a:p>
            <a:pPr marL="0" indent="0" algn="just">
              <a:buNone/>
            </a:pPr>
            <a:endParaRPr lang="en-US" sz="2600" dirty="0"/>
          </a:p>
        </p:txBody>
      </p:sp>
      <p:sp>
        <p:nvSpPr>
          <p:cNvPr id="85" name="TextBox 84">
            <a:extLst>
              <a:ext uri="{FF2B5EF4-FFF2-40B4-BE49-F238E27FC236}">
                <a16:creationId xmlns:a16="http://schemas.microsoft.com/office/drawing/2014/main" id="{B82B77DF-7413-614F-9BDE-63F48F5A7FB5}"/>
              </a:ext>
            </a:extLst>
          </p:cNvPr>
          <p:cNvSpPr txBox="1"/>
          <p:nvPr/>
        </p:nvSpPr>
        <p:spPr>
          <a:xfrm>
            <a:off x="47650400" y="3522133"/>
            <a:ext cx="184731" cy="1015663"/>
          </a:xfrm>
          <a:prstGeom prst="rect">
            <a:avLst/>
          </a:prstGeom>
          <a:noFill/>
        </p:spPr>
        <p:txBody>
          <a:bodyPr wrap="none" rtlCol="0">
            <a:spAutoFit/>
          </a:bodyPr>
          <a:lstStyle/>
          <a:p>
            <a:endParaRPr lang="en-US" sz="6000" dirty="0" err="1"/>
          </a:p>
        </p:txBody>
      </p:sp>
      <p:sp>
        <p:nvSpPr>
          <p:cNvPr id="88" name="Text Placeholder 8">
            <a:extLst>
              <a:ext uri="{FF2B5EF4-FFF2-40B4-BE49-F238E27FC236}">
                <a16:creationId xmlns:a16="http://schemas.microsoft.com/office/drawing/2014/main" id="{DA0C4A6B-0A29-D643-AD99-1950AB9BCED5}"/>
              </a:ext>
            </a:extLst>
          </p:cNvPr>
          <p:cNvSpPr txBox="1">
            <a:spLocks/>
          </p:cNvSpPr>
          <p:nvPr/>
        </p:nvSpPr>
        <p:spPr>
          <a:xfrm>
            <a:off x="29900880" y="27983243"/>
            <a:ext cx="12801600" cy="1219200"/>
          </a:xfrm>
          <a:prstGeom prst="round1Rect">
            <a:avLst/>
          </a:prstGeom>
          <a:solidFill>
            <a:schemeClr val="accent5"/>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a:t>Sources</a:t>
            </a:r>
          </a:p>
        </p:txBody>
      </p:sp>
      <p:sp>
        <p:nvSpPr>
          <p:cNvPr id="90" name="Content Placeholder 78">
            <a:extLst>
              <a:ext uri="{FF2B5EF4-FFF2-40B4-BE49-F238E27FC236}">
                <a16:creationId xmlns:a16="http://schemas.microsoft.com/office/drawing/2014/main" id="{3C02A547-F535-C749-B9DC-5127DA946EF4}"/>
              </a:ext>
            </a:extLst>
          </p:cNvPr>
          <p:cNvSpPr txBox="1">
            <a:spLocks/>
          </p:cNvSpPr>
          <p:nvPr/>
        </p:nvSpPr>
        <p:spPr>
          <a:xfrm>
            <a:off x="29726391" y="29345121"/>
            <a:ext cx="12801600" cy="2176212"/>
          </a:xfrm>
          <a:prstGeom prst="rect">
            <a:avLst/>
          </a:prstGeom>
        </p:spPr>
        <p:txBody>
          <a:bodyPr vert="horz" lIns="365760" tIns="182880" rIns="91440" bIns="45720" rtlCol="0">
            <a:normAutofit fontScale="92500" lnSpcReduction="10000"/>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US" dirty="0"/>
              <a:t>1. Budnik, R. T., Walker, J. R., &amp; </a:t>
            </a:r>
            <a:r>
              <a:rPr lang="en-US" dirty="0" err="1"/>
              <a:t>Menking</a:t>
            </a:r>
            <a:r>
              <a:rPr lang="en-US" dirty="0"/>
              <a:t>, K. (2010). Geology and Topography of </a:t>
            </a:r>
            <a:r>
              <a:rPr lang="en-US" dirty="0" err="1"/>
              <a:t>Dutchess</a:t>
            </a:r>
            <a:r>
              <a:rPr lang="en-US" dirty="0"/>
              <a:t> County , NY.</a:t>
            </a:r>
          </a:p>
          <a:p>
            <a:pPr marL="0" indent="0">
              <a:buNone/>
            </a:pPr>
            <a:r>
              <a:rPr lang="en-US" dirty="0"/>
              <a:t>2. Schalk, C. W., &amp; </a:t>
            </a:r>
            <a:r>
              <a:rPr lang="en-US" dirty="0" err="1"/>
              <a:t>Stasulis</a:t>
            </a:r>
            <a:r>
              <a:rPr lang="en-US" dirty="0"/>
              <a:t>, N. W. (2012). Relations Among Water Levels, Specific Conductance, and Depths of Bedrock Fractures in Four Road-Salt- Contaminated Wells in Maine, 2007–9, 47. Retrieved from http://</a:t>
            </a:r>
            <a:r>
              <a:rPr lang="en-US" dirty="0" err="1"/>
              <a:t>pubs.usgs.gov</a:t>
            </a:r>
            <a:r>
              <a:rPr lang="en-US" dirty="0"/>
              <a:t>/sir/2012/5205</a:t>
            </a:r>
          </a:p>
          <a:p>
            <a:pPr marL="0" indent="0">
              <a:buNone/>
            </a:pPr>
            <a:endParaRPr lang="en-US" dirty="0"/>
          </a:p>
        </p:txBody>
      </p:sp>
      <p:pic>
        <p:nvPicPr>
          <p:cNvPr id="1072" name="Content Placeholder 1071" descr="A close up of a map&#13;&#10;&#13;&#10;Description automatically generated">
            <a:extLst>
              <a:ext uri="{FF2B5EF4-FFF2-40B4-BE49-F238E27FC236}">
                <a16:creationId xmlns:a16="http://schemas.microsoft.com/office/drawing/2014/main" id="{296BEEC3-4841-9343-9C96-8CA2121CBB9E}"/>
              </a:ext>
            </a:extLst>
          </p:cNvPr>
          <p:cNvPicPr>
            <a:picLocks noGrp="1" noChangeAspect="1"/>
          </p:cNvPicPr>
          <p:nvPr>
            <p:ph sz="quarter" idx="35"/>
          </p:nvPr>
        </p:nvPicPr>
        <p:blipFill rotWithShape="1">
          <a:blip r:embed="rId6">
            <a:extLst>
              <a:ext uri="{28A0092B-C50C-407E-A947-70E740481C1C}">
                <a14:useLocalDpi xmlns:a14="http://schemas.microsoft.com/office/drawing/2010/main" val="0"/>
              </a:ext>
            </a:extLst>
          </a:blip>
          <a:srcRect l="17406" t="-829" r="23450" b="626"/>
          <a:stretch/>
        </p:blipFill>
        <p:spPr>
          <a:xfrm>
            <a:off x="14711413" y="16831718"/>
            <a:ext cx="6722911" cy="6727752"/>
          </a:xfrm>
        </p:spPr>
      </p:pic>
      <p:pic>
        <p:nvPicPr>
          <p:cNvPr id="1076" name="Content Placeholder 1075" descr="A picture containing indoor&#13;&#10;&#13;&#10;Description automatically generated">
            <a:extLst>
              <a:ext uri="{FF2B5EF4-FFF2-40B4-BE49-F238E27FC236}">
                <a16:creationId xmlns:a16="http://schemas.microsoft.com/office/drawing/2014/main" id="{9A377D8C-42FF-9A4C-9D0E-F6E21D5BAF7C}"/>
              </a:ext>
            </a:extLst>
          </p:cNvPr>
          <p:cNvPicPr>
            <a:picLocks noGrp="1" noChangeAspect="1"/>
          </p:cNvPicPr>
          <p:nvPr>
            <p:ph sz="quarter" idx="33"/>
          </p:nvPr>
        </p:nvPicPr>
        <p:blipFill rotWithShape="1">
          <a:blip r:embed="rId7">
            <a:extLst>
              <a:ext uri="{28A0092B-C50C-407E-A947-70E740481C1C}">
                <a14:useLocalDpi xmlns:a14="http://schemas.microsoft.com/office/drawing/2010/main" val="0"/>
              </a:ext>
            </a:extLst>
          </a:blip>
          <a:srcRect l="17908" r="23683"/>
          <a:stretch/>
        </p:blipFill>
        <p:spPr>
          <a:xfrm>
            <a:off x="14711413" y="23742383"/>
            <a:ext cx="6722911" cy="6798670"/>
          </a:xfrm>
        </p:spPr>
      </p:pic>
      <p:pic>
        <p:nvPicPr>
          <p:cNvPr id="1074" name="Content Placeholder 1073">
            <a:extLst>
              <a:ext uri="{FF2B5EF4-FFF2-40B4-BE49-F238E27FC236}">
                <a16:creationId xmlns:a16="http://schemas.microsoft.com/office/drawing/2014/main" id="{A7D12DA6-548F-074A-86BB-889B33704FD2}"/>
              </a:ext>
            </a:extLst>
          </p:cNvPr>
          <p:cNvPicPr>
            <a:picLocks noGrp="1" noChangeAspect="1"/>
          </p:cNvPicPr>
          <p:nvPr>
            <p:ph sz="quarter" idx="30"/>
          </p:nvPr>
        </p:nvPicPr>
        <p:blipFill rotWithShape="1">
          <a:blip r:embed="rId8">
            <a:extLst>
              <a:ext uri="{28A0092B-C50C-407E-A947-70E740481C1C}">
                <a14:useLocalDpi xmlns:a14="http://schemas.microsoft.com/office/drawing/2010/main" val="0"/>
              </a:ext>
            </a:extLst>
          </a:blip>
          <a:srcRect l="17870" t="-890" r="23019" b="612"/>
          <a:stretch/>
        </p:blipFill>
        <p:spPr>
          <a:xfrm>
            <a:off x="22038040" y="16831718"/>
            <a:ext cx="6700369" cy="6714082"/>
          </a:xfrm>
        </p:spPr>
      </p:pic>
      <p:sp>
        <p:nvSpPr>
          <p:cNvPr id="184" name="TextBox 183">
            <a:extLst>
              <a:ext uri="{FF2B5EF4-FFF2-40B4-BE49-F238E27FC236}">
                <a16:creationId xmlns:a16="http://schemas.microsoft.com/office/drawing/2014/main" id="{67F2B1EE-E62B-8848-9F33-F2344FF52605}"/>
              </a:ext>
            </a:extLst>
          </p:cNvPr>
          <p:cNvSpPr txBox="1"/>
          <p:nvPr/>
        </p:nvSpPr>
        <p:spPr>
          <a:xfrm>
            <a:off x="15177812" y="24234238"/>
            <a:ext cx="1477331" cy="461665"/>
          </a:xfrm>
          <a:prstGeom prst="rect">
            <a:avLst/>
          </a:prstGeom>
          <a:solidFill>
            <a:schemeClr val="bg1"/>
          </a:solidFill>
        </p:spPr>
        <p:txBody>
          <a:bodyPr wrap="square" rtlCol="0">
            <a:spAutoFit/>
          </a:bodyPr>
          <a:lstStyle/>
          <a:p>
            <a:r>
              <a:rPr lang="en-US" sz="2400" dirty="0"/>
              <a:t>Site Three</a:t>
            </a:r>
          </a:p>
        </p:txBody>
      </p:sp>
      <p:sp>
        <p:nvSpPr>
          <p:cNvPr id="185" name="TextBox 184">
            <a:extLst>
              <a:ext uri="{FF2B5EF4-FFF2-40B4-BE49-F238E27FC236}">
                <a16:creationId xmlns:a16="http://schemas.microsoft.com/office/drawing/2014/main" id="{ECE73040-CC94-2D47-A21B-CE5EA9B5FF10}"/>
              </a:ext>
            </a:extLst>
          </p:cNvPr>
          <p:cNvSpPr txBox="1"/>
          <p:nvPr/>
        </p:nvSpPr>
        <p:spPr>
          <a:xfrm>
            <a:off x="22520714" y="17201949"/>
            <a:ext cx="1230737" cy="461665"/>
          </a:xfrm>
          <a:prstGeom prst="rect">
            <a:avLst/>
          </a:prstGeom>
          <a:solidFill>
            <a:schemeClr val="bg1"/>
          </a:solidFill>
        </p:spPr>
        <p:txBody>
          <a:bodyPr wrap="square" rtlCol="0">
            <a:spAutoFit/>
          </a:bodyPr>
          <a:lstStyle/>
          <a:p>
            <a:r>
              <a:rPr lang="en-US" sz="2400" dirty="0"/>
              <a:t>Site Two</a:t>
            </a:r>
          </a:p>
        </p:txBody>
      </p:sp>
      <p:sp>
        <p:nvSpPr>
          <p:cNvPr id="12" name="Content Placeholder 11"/>
          <p:cNvSpPr>
            <a:spLocks noGrp="1"/>
          </p:cNvSpPr>
          <p:nvPr>
            <p:ph sz="quarter" idx="25"/>
          </p:nvPr>
        </p:nvSpPr>
        <p:spPr>
          <a:xfrm>
            <a:off x="1143000" y="7150077"/>
            <a:ext cx="12801600" cy="9088165"/>
          </a:xfrm>
        </p:spPr>
        <p:txBody>
          <a:bodyPr>
            <a:normAutofit/>
          </a:bodyPr>
          <a:lstStyle/>
          <a:p>
            <a:pPr marL="0" indent="0" algn="just">
              <a:buNone/>
            </a:pPr>
            <a:r>
              <a:rPr lang="en-US" dirty="0"/>
              <a:t>Wappinger Creek is a local watershed in the Hudson River Valley. Like many creeks in the region, the salinity level of the stream has been rising in recent decades. These rises in salt concentrations have led to decreases in water quality and impaired ecological health of the system.  We believe there is a likely link between these rises in salt concentration to the continued use of road salts on our roads and highways. The input of salt to streams from roads is often thought to be highest in winter and early spring due to the application of salts to prevent snow and ice from forming on roads. However, recent observations of salt concentrations in rivers in the region have also shown a salt concentration spike in late summer and fall. These spikes are during off-peak salt application. This time of year is when groundwater input to streams is in its highest proportion relative to other near-surface water inputs, therefore increases in groundwater salinity over time may be related to this observed increase in summer/fall stream salinity. We hypothesize previously-active fault lines are heavily controlling groundwater flow along Wappingers Creek, forming conduits for flow within the bedrock underlying the Hudson Valley. </a:t>
            </a:r>
          </a:p>
        </p:txBody>
      </p:sp>
      <p:sp>
        <p:nvSpPr>
          <p:cNvPr id="1055" name="TextBox 1054">
            <a:extLst>
              <a:ext uri="{FF2B5EF4-FFF2-40B4-BE49-F238E27FC236}">
                <a16:creationId xmlns:a16="http://schemas.microsoft.com/office/drawing/2014/main" id="{043F0E91-C891-F046-8A02-98EDC14E9E7E}"/>
              </a:ext>
            </a:extLst>
          </p:cNvPr>
          <p:cNvSpPr txBox="1"/>
          <p:nvPr/>
        </p:nvSpPr>
        <p:spPr>
          <a:xfrm>
            <a:off x="24924126" y="7246745"/>
            <a:ext cx="3836824" cy="3785652"/>
          </a:xfrm>
          <a:prstGeom prst="rect">
            <a:avLst/>
          </a:prstGeom>
          <a:solidFill>
            <a:schemeClr val="bg1"/>
          </a:solidFill>
        </p:spPr>
        <p:txBody>
          <a:bodyPr wrap="square" rtlCol="0">
            <a:spAutoFit/>
          </a:bodyPr>
          <a:lstStyle/>
          <a:p>
            <a:pPr algn="just"/>
            <a:r>
              <a:rPr lang="en-US" sz="2000" dirty="0"/>
              <a:t>(Right) This heat map color codes the EC values of each location to from -2 to 2 where 0 is the mean EC value. A high, positive, EC value indicates there was a spike in salinity at that collection point, while a high, negative, EC value indicates there was a freshwater spike at that collection point. The thick back lines indicate a high angle fault while the diagonal lines show a thrust fault zone.1</a:t>
            </a:r>
          </a:p>
        </p:txBody>
      </p:sp>
      <p:sp>
        <p:nvSpPr>
          <p:cNvPr id="186" name="TextBox 185">
            <a:extLst>
              <a:ext uri="{FF2B5EF4-FFF2-40B4-BE49-F238E27FC236}">
                <a16:creationId xmlns:a16="http://schemas.microsoft.com/office/drawing/2014/main" id="{16AFD861-9A42-DE43-BD52-26EFA5A06DE5}"/>
              </a:ext>
            </a:extLst>
          </p:cNvPr>
          <p:cNvSpPr txBox="1"/>
          <p:nvPr/>
        </p:nvSpPr>
        <p:spPr>
          <a:xfrm>
            <a:off x="15189024" y="17290590"/>
            <a:ext cx="1230737" cy="461665"/>
          </a:xfrm>
          <a:prstGeom prst="rect">
            <a:avLst/>
          </a:prstGeom>
          <a:solidFill>
            <a:schemeClr val="bg1"/>
          </a:solidFill>
        </p:spPr>
        <p:txBody>
          <a:bodyPr wrap="square" rtlCol="0">
            <a:spAutoFit/>
          </a:bodyPr>
          <a:lstStyle/>
          <a:p>
            <a:r>
              <a:rPr lang="en-US" sz="2400" dirty="0"/>
              <a:t>Site One</a:t>
            </a:r>
          </a:p>
        </p:txBody>
      </p:sp>
      <p:sp>
        <p:nvSpPr>
          <p:cNvPr id="1058" name="TextBox 1057">
            <a:extLst>
              <a:ext uri="{FF2B5EF4-FFF2-40B4-BE49-F238E27FC236}">
                <a16:creationId xmlns:a16="http://schemas.microsoft.com/office/drawing/2014/main" id="{2798FBE9-2595-B644-8500-80C7EA365A32}"/>
              </a:ext>
            </a:extLst>
          </p:cNvPr>
          <p:cNvSpPr txBox="1"/>
          <p:nvPr/>
        </p:nvSpPr>
        <p:spPr>
          <a:xfrm>
            <a:off x="19202401" y="8048584"/>
            <a:ext cx="1230737" cy="461665"/>
          </a:xfrm>
          <a:prstGeom prst="rect">
            <a:avLst/>
          </a:prstGeom>
          <a:solidFill>
            <a:schemeClr val="bg1"/>
          </a:solidFill>
        </p:spPr>
        <p:txBody>
          <a:bodyPr wrap="square" rtlCol="0">
            <a:spAutoFit/>
          </a:bodyPr>
          <a:lstStyle/>
          <a:p>
            <a:r>
              <a:rPr lang="en-US" sz="2400" dirty="0"/>
              <a:t>Site One</a:t>
            </a:r>
          </a:p>
        </p:txBody>
      </p:sp>
      <p:sp>
        <p:nvSpPr>
          <p:cNvPr id="164" name="TextBox 163">
            <a:extLst>
              <a:ext uri="{FF2B5EF4-FFF2-40B4-BE49-F238E27FC236}">
                <a16:creationId xmlns:a16="http://schemas.microsoft.com/office/drawing/2014/main" id="{FB9DC0CB-20A5-6F41-82EB-48B922D73AB2}"/>
              </a:ext>
            </a:extLst>
          </p:cNvPr>
          <p:cNvSpPr txBox="1"/>
          <p:nvPr/>
        </p:nvSpPr>
        <p:spPr>
          <a:xfrm>
            <a:off x="17372622" y="11520255"/>
            <a:ext cx="1230737" cy="461665"/>
          </a:xfrm>
          <a:prstGeom prst="rect">
            <a:avLst/>
          </a:prstGeom>
          <a:solidFill>
            <a:schemeClr val="bg1"/>
          </a:solidFill>
        </p:spPr>
        <p:txBody>
          <a:bodyPr wrap="square" rtlCol="0">
            <a:spAutoFit/>
          </a:bodyPr>
          <a:lstStyle/>
          <a:p>
            <a:r>
              <a:rPr lang="en-US" sz="2400" dirty="0"/>
              <a:t>Site Two</a:t>
            </a:r>
          </a:p>
        </p:txBody>
      </p:sp>
      <p:sp>
        <p:nvSpPr>
          <p:cNvPr id="165" name="TextBox 164">
            <a:extLst>
              <a:ext uri="{FF2B5EF4-FFF2-40B4-BE49-F238E27FC236}">
                <a16:creationId xmlns:a16="http://schemas.microsoft.com/office/drawing/2014/main" id="{44C1DD37-5CAE-324C-AD66-49D71FFC2C29}"/>
              </a:ext>
            </a:extLst>
          </p:cNvPr>
          <p:cNvSpPr txBox="1"/>
          <p:nvPr/>
        </p:nvSpPr>
        <p:spPr>
          <a:xfrm>
            <a:off x="21945600" y="8664654"/>
            <a:ext cx="1469571" cy="461665"/>
          </a:xfrm>
          <a:prstGeom prst="rect">
            <a:avLst/>
          </a:prstGeom>
          <a:solidFill>
            <a:schemeClr val="bg1"/>
          </a:solidFill>
        </p:spPr>
        <p:txBody>
          <a:bodyPr wrap="square" rtlCol="0">
            <a:spAutoFit/>
          </a:bodyPr>
          <a:lstStyle/>
          <a:p>
            <a:r>
              <a:rPr lang="en-US" sz="2400" dirty="0"/>
              <a:t>Site Three</a:t>
            </a:r>
          </a:p>
        </p:txBody>
      </p:sp>
      <p:sp>
        <p:nvSpPr>
          <p:cNvPr id="189" name="TextBox 188">
            <a:extLst>
              <a:ext uri="{FF2B5EF4-FFF2-40B4-BE49-F238E27FC236}">
                <a16:creationId xmlns:a16="http://schemas.microsoft.com/office/drawing/2014/main" id="{019519B3-2CE4-504D-9F67-7F60203971E9}"/>
              </a:ext>
            </a:extLst>
          </p:cNvPr>
          <p:cNvSpPr txBox="1"/>
          <p:nvPr/>
        </p:nvSpPr>
        <p:spPr>
          <a:xfrm>
            <a:off x="22026769" y="29003880"/>
            <a:ext cx="6722910" cy="1631216"/>
          </a:xfrm>
          <a:prstGeom prst="rect">
            <a:avLst/>
          </a:prstGeom>
          <a:solidFill>
            <a:schemeClr val="bg1"/>
          </a:solidFill>
        </p:spPr>
        <p:txBody>
          <a:bodyPr wrap="square" rtlCol="0">
            <a:spAutoFit/>
          </a:bodyPr>
          <a:lstStyle/>
          <a:p>
            <a:pPr algn="just"/>
            <a:r>
              <a:rPr lang="en-US" sz="2000" dirty="0"/>
              <a:t>Each sampling site is broken up into zones based on local geomorphologic features. Each zone will then be compared to the zone downstream of it to determine if the water downstream of a geomorphic feature is saltier, or fresher. We will be using t-statistics for this test (above).</a:t>
            </a:r>
          </a:p>
        </p:txBody>
      </p:sp>
      <p:cxnSp>
        <p:nvCxnSpPr>
          <p:cNvPr id="1078" name="Straight Connector 1077">
            <a:extLst>
              <a:ext uri="{FF2B5EF4-FFF2-40B4-BE49-F238E27FC236}">
                <a16:creationId xmlns:a16="http://schemas.microsoft.com/office/drawing/2014/main" id="{F3210ADD-1713-654C-8829-786668317886}"/>
              </a:ext>
            </a:extLst>
          </p:cNvPr>
          <p:cNvCxnSpPr>
            <a:cxnSpLocks/>
          </p:cNvCxnSpPr>
          <p:nvPr/>
        </p:nvCxnSpPr>
        <p:spPr>
          <a:xfrm flipV="1">
            <a:off x="16243069" y="17013592"/>
            <a:ext cx="3763372" cy="6415368"/>
          </a:xfrm>
          <a:prstGeom prst="line">
            <a:avLst/>
          </a:prstGeom>
          <a:ln w="165100">
            <a:solidFill>
              <a:schemeClr val="accent4">
                <a:alpha val="31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5F3AF59-ED2A-314F-AD5E-C7E01B6ABD4D}"/>
              </a:ext>
            </a:extLst>
          </p:cNvPr>
          <p:cNvCxnSpPr>
            <a:cxnSpLocks/>
          </p:cNvCxnSpPr>
          <p:nvPr/>
        </p:nvCxnSpPr>
        <p:spPr>
          <a:xfrm flipV="1">
            <a:off x="22987893" y="16922655"/>
            <a:ext cx="4003840" cy="6623145"/>
          </a:xfrm>
          <a:prstGeom prst="line">
            <a:avLst/>
          </a:prstGeom>
          <a:ln w="63500">
            <a:solidFill>
              <a:schemeClr val="accent4">
                <a:alpha val="31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76D351-4219-954B-BD75-CD50C6BBE108}"/>
              </a:ext>
            </a:extLst>
          </p:cNvPr>
          <p:cNvCxnSpPr>
            <a:cxnSpLocks/>
          </p:cNvCxnSpPr>
          <p:nvPr/>
        </p:nvCxnSpPr>
        <p:spPr>
          <a:xfrm flipV="1">
            <a:off x="16919097" y="23836468"/>
            <a:ext cx="1188320" cy="6494132"/>
          </a:xfrm>
          <a:prstGeom prst="line">
            <a:avLst/>
          </a:prstGeom>
          <a:ln w="165100">
            <a:solidFill>
              <a:schemeClr val="accent4">
                <a:alpha val="31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2C811C8-CB81-3340-8C46-D47D88364FEE}"/>
              </a:ext>
            </a:extLst>
          </p:cNvPr>
          <p:cNvCxnSpPr>
            <a:cxnSpLocks/>
          </p:cNvCxnSpPr>
          <p:nvPr/>
        </p:nvCxnSpPr>
        <p:spPr>
          <a:xfrm flipV="1">
            <a:off x="18371371" y="23836470"/>
            <a:ext cx="521185" cy="6494130"/>
          </a:xfrm>
          <a:prstGeom prst="line">
            <a:avLst/>
          </a:prstGeom>
          <a:ln w="165100">
            <a:solidFill>
              <a:schemeClr val="accent4">
                <a:alpha val="31000"/>
              </a:schemeClr>
            </a:solidFill>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28E932FE-3C03-3940-92E4-3866CA53166C}"/>
              </a:ext>
            </a:extLst>
          </p:cNvPr>
          <p:cNvPicPr>
            <a:picLocks noChangeAspect="1"/>
          </p:cNvPicPr>
          <p:nvPr/>
        </p:nvPicPr>
        <p:blipFill>
          <a:blip r:embed="rId9"/>
          <a:stretch>
            <a:fillRect/>
          </a:stretch>
        </p:blipFill>
        <p:spPr>
          <a:xfrm>
            <a:off x="22332304" y="24702898"/>
            <a:ext cx="6346502" cy="3423265"/>
          </a:xfrm>
          <a:prstGeom prst="rect">
            <a:avLst/>
          </a:prstGeom>
        </p:spPr>
      </p:pic>
      <p:sp>
        <p:nvSpPr>
          <p:cNvPr id="216" name="TextBox 215">
            <a:extLst>
              <a:ext uri="{FF2B5EF4-FFF2-40B4-BE49-F238E27FC236}">
                <a16:creationId xmlns:a16="http://schemas.microsoft.com/office/drawing/2014/main" id="{B283FC27-31E9-D645-AFFB-E4B8457016FC}"/>
              </a:ext>
            </a:extLst>
          </p:cNvPr>
          <p:cNvSpPr txBox="1"/>
          <p:nvPr/>
        </p:nvSpPr>
        <p:spPr>
          <a:xfrm>
            <a:off x="24899194" y="14326642"/>
            <a:ext cx="3836823" cy="2554545"/>
          </a:xfrm>
          <a:prstGeom prst="rect">
            <a:avLst/>
          </a:prstGeom>
          <a:solidFill>
            <a:schemeClr val="bg1"/>
          </a:solidFill>
        </p:spPr>
        <p:txBody>
          <a:bodyPr wrap="square" rtlCol="0">
            <a:spAutoFit/>
          </a:bodyPr>
          <a:lstStyle/>
          <a:p>
            <a:pPr algn="just"/>
            <a:r>
              <a:rPr lang="en-US" sz="2000" dirty="0"/>
              <a:t>(Below) These heat maps display zoomed-in portions of the same map above. The black lines drawn over top of the maps are where high angle faults intersect Wappingers Creek. The colors of all maps correspond to the EC meter above.</a:t>
            </a:r>
          </a:p>
        </p:txBody>
      </p:sp>
      <p:graphicFrame>
        <p:nvGraphicFramePr>
          <p:cNvPr id="139" name="Table 138">
            <a:extLst>
              <a:ext uri="{FF2B5EF4-FFF2-40B4-BE49-F238E27FC236}">
                <a16:creationId xmlns:a16="http://schemas.microsoft.com/office/drawing/2014/main" id="{A8D5B478-B48B-6441-8A77-307D68F321B7}"/>
              </a:ext>
            </a:extLst>
          </p:cNvPr>
          <p:cNvGraphicFramePr>
            <a:graphicFrameLocks noGrp="1"/>
          </p:cNvGraphicFramePr>
          <p:nvPr>
            <p:extLst>
              <p:ext uri="{D42A27DB-BD31-4B8C-83A1-F6EECF244321}">
                <p14:modId xmlns:p14="http://schemas.microsoft.com/office/powerpoint/2010/main" val="3973193135"/>
              </p:ext>
            </p:extLst>
          </p:nvPr>
        </p:nvGraphicFramePr>
        <p:xfrm>
          <a:off x="29900880" y="7235182"/>
          <a:ext cx="12801601" cy="5125415"/>
        </p:xfrm>
        <a:graphic>
          <a:graphicData uri="http://schemas.openxmlformats.org/drawingml/2006/table">
            <a:tbl>
              <a:tblPr firstRow="1" bandRow="1">
                <a:tableStyleId>{3B4B98B0-60AC-42C2-AFA5-B58CD77FA1E5}</a:tableStyleId>
              </a:tblPr>
              <a:tblGrid>
                <a:gridCol w="1483916">
                  <a:extLst>
                    <a:ext uri="{9D8B030D-6E8A-4147-A177-3AD203B41FA5}">
                      <a16:colId xmlns:a16="http://schemas.microsoft.com/office/drawing/2014/main" val="3174326537"/>
                    </a:ext>
                  </a:extLst>
                </a:gridCol>
                <a:gridCol w="1249411">
                  <a:extLst>
                    <a:ext uri="{9D8B030D-6E8A-4147-A177-3AD203B41FA5}">
                      <a16:colId xmlns:a16="http://schemas.microsoft.com/office/drawing/2014/main" val="3074331898"/>
                    </a:ext>
                  </a:extLst>
                </a:gridCol>
                <a:gridCol w="1922170">
                  <a:extLst>
                    <a:ext uri="{9D8B030D-6E8A-4147-A177-3AD203B41FA5}">
                      <a16:colId xmlns:a16="http://schemas.microsoft.com/office/drawing/2014/main" val="2115276236"/>
                    </a:ext>
                  </a:extLst>
                </a:gridCol>
                <a:gridCol w="2018320">
                  <a:extLst>
                    <a:ext uri="{9D8B030D-6E8A-4147-A177-3AD203B41FA5}">
                      <a16:colId xmlns:a16="http://schemas.microsoft.com/office/drawing/2014/main" val="3762307594"/>
                    </a:ext>
                  </a:extLst>
                </a:gridCol>
                <a:gridCol w="1531946">
                  <a:extLst>
                    <a:ext uri="{9D8B030D-6E8A-4147-A177-3AD203B41FA5}">
                      <a16:colId xmlns:a16="http://schemas.microsoft.com/office/drawing/2014/main" val="1957340045"/>
                    </a:ext>
                  </a:extLst>
                </a:gridCol>
                <a:gridCol w="1531946">
                  <a:extLst>
                    <a:ext uri="{9D8B030D-6E8A-4147-A177-3AD203B41FA5}">
                      <a16:colId xmlns:a16="http://schemas.microsoft.com/office/drawing/2014/main" val="2542917894"/>
                    </a:ext>
                  </a:extLst>
                </a:gridCol>
                <a:gridCol w="1531946">
                  <a:extLst>
                    <a:ext uri="{9D8B030D-6E8A-4147-A177-3AD203B41FA5}">
                      <a16:colId xmlns:a16="http://schemas.microsoft.com/office/drawing/2014/main" val="1294492818"/>
                    </a:ext>
                  </a:extLst>
                </a:gridCol>
                <a:gridCol w="1531946">
                  <a:extLst>
                    <a:ext uri="{9D8B030D-6E8A-4147-A177-3AD203B41FA5}">
                      <a16:colId xmlns:a16="http://schemas.microsoft.com/office/drawing/2014/main" val="3966510529"/>
                    </a:ext>
                  </a:extLst>
                </a:gridCol>
              </a:tblGrid>
              <a:tr h="960990">
                <a:tc>
                  <a:txBody>
                    <a:bodyPr/>
                    <a:lstStyle/>
                    <a:p>
                      <a:r>
                        <a:rPr lang="en-US" sz="2400" dirty="0"/>
                        <a:t>Contrast</a:t>
                      </a:r>
                    </a:p>
                  </a:txBody>
                  <a:tcPr/>
                </a:tc>
                <a:tc>
                  <a:txBody>
                    <a:bodyPr/>
                    <a:lstStyle/>
                    <a:p>
                      <a:r>
                        <a:rPr lang="en-US" sz="2400" dirty="0"/>
                        <a:t>Zones</a:t>
                      </a:r>
                    </a:p>
                  </a:txBody>
                  <a:tcPr/>
                </a:tc>
                <a:tc>
                  <a:txBody>
                    <a:bodyPr/>
                    <a:lstStyle/>
                    <a:p>
                      <a:pPr marL="0" marR="0" indent="0" algn="l" defTabSz="4389120" rtl="0" eaLnBrk="1" fontAlgn="auto" latinLnBrk="0" hangingPunct="1">
                        <a:lnSpc>
                          <a:spcPct val="100000"/>
                        </a:lnSpc>
                        <a:spcBef>
                          <a:spcPts val="0"/>
                        </a:spcBef>
                        <a:spcAft>
                          <a:spcPts val="0"/>
                        </a:spcAft>
                        <a:buClrTx/>
                        <a:buSzTx/>
                        <a:buFontTx/>
                        <a:buNone/>
                        <a:tabLst/>
                        <a:defRPr/>
                      </a:pPr>
                      <a:r>
                        <a:rPr lang="en-US" sz="2400" dirty="0"/>
                        <a:t>X̄</a:t>
                      </a:r>
                    </a:p>
                  </a:txBody>
                  <a:tcPr/>
                </a:tc>
                <a:tc>
                  <a:txBody>
                    <a:bodyPr/>
                    <a:lstStyle/>
                    <a:p>
                      <a:r>
                        <a:rPr lang="en-US" sz="2400" dirty="0"/>
                        <a:t>𝑢</a:t>
                      </a:r>
                      <a:r>
                        <a:rPr lang="en-US" sz="2400" baseline="-25000" dirty="0"/>
                        <a:t>0</a:t>
                      </a:r>
                      <a:endParaRPr lang="en-US" sz="2400" dirty="0"/>
                    </a:p>
                  </a:txBody>
                  <a:tcPr/>
                </a:tc>
                <a:tc>
                  <a:txBody>
                    <a:bodyPr/>
                    <a:lstStyle/>
                    <a:p>
                      <a:r>
                        <a:rPr lang="en-US" sz="2400" dirty="0"/>
                        <a:t>s</a:t>
                      </a:r>
                    </a:p>
                  </a:txBody>
                  <a:tcPr/>
                </a:tc>
                <a:tc>
                  <a:txBody>
                    <a:bodyPr/>
                    <a:lstStyle/>
                    <a:p>
                      <a:r>
                        <a:rPr lang="en-US" sz="2400" dirty="0"/>
                        <a:t>n</a:t>
                      </a:r>
                    </a:p>
                  </a:txBody>
                  <a:tcPr/>
                </a:tc>
                <a:tc>
                  <a:txBody>
                    <a:bodyPr/>
                    <a:lstStyle/>
                    <a:p>
                      <a:r>
                        <a:rPr lang="en-US" sz="2400" dirty="0"/>
                        <a:t>T-score</a:t>
                      </a:r>
                    </a:p>
                  </a:txBody>
                  <a:tcPr/>
                </a:tc>
                <a:tc>
                  <a:txBody>
                    <a:bodyPr/>
                    <a:lstStyle/>
                    <a:p>
                      <a:r>
                        <a:rPr lang="en-US" sz="2400" dirty="0"/>
                        <a:t>Significant at 95%</a:t>
                      </a:r>
                    </a:p>
                  </a:txBody>
                  <a:tcPr/>
                </a:tc>
                <a:extLst>
                  <a:ext uri="{0D108BD9-81ED-4DB2-BD59-A6C34878D82A}">
                    <a16:rowId xmlns:a16="http://schemas.microsoft.com/office/drawing/2014/main" val="3458966920"/>
                  </a:ext>
                </a:extLst>
              </a:tr>
              <a:tr h="832885">
                <a:tc>
                  <a:txBody>
                    <a:bodyPr/>
                    <a:lstStyle/>
                    <a:p>
                      <a:r>
                        <a:rPr lang="en-US" sz="2400" dirty="0"/>
                        <a:t>A</a:t>
                      </a:r>
                    </a:p>
                    <a:p>
                      <a:endParaRPr lang="en-US" sz="2400" dirty="0"/>
                    </a:p>
                  </a:txBody>
                  <a:tcPr/>
                </a:tc>
                <a:tc>
                  <a:txBody>
                    <a:bodyPr/>
                    <a:lstStyle/>
                    <a:p>
                      <a:r>
                        <a:rPr lang="en-US" sz="2400" dirty="0"/>
                        <a:t>1-1</a:t>
                      </a:r>
                    </a:p>
                    <a:p>
                      <a:r>
                        <a:rPr lang="en-US" sz="2400" dirty="0"/>
                        <a:t>1-2</a:t>
                      </a:r>
                    </a:p>
                  </a:txBody>
                  <a:tcPr/>
                </a:tc>
                <a:tc>
                  <a:txBody>
                    <a:bodyPr/>
                    <a:lstStyle/>
                    <a:p>
                      <a:r>
                        <a:rPr lang="en-US" sz="2400" dirty="0"/>
                        <a:t>-0.4216</a:t>
                      </a:r>
                    </a:p>
                  </a:txBody>
                  <a:tcPr/>
                </a:tc>
                <a:tc>
                  <a:txBody>
                    <a:bodyPr/>
                    <a:lstStyle/>
                    <a:p>
                      <a:r>
                        <a:rPr lang="en-US" sz="2400" dirty="0"/>
                        <a:t>0.5270</a:t>
                      </a:r>
                    </a:p>
                  </a:txBody>
                  <a:tcPr/>
                </a:tc>
                <a:tc>
                  <a:txBody>
                    <a:bodyPr/>
                    <a:lstStyle/>
                    <a:p>
                      <a:r>
                        <a:rPr lang="en-US" sz="2400" dirty="0"/>
                        <a:t>0.2582</a:t>
                      </a:r>
                    </a:p>
                  </a:txBody>
                  <a:tcPr/>
                </a:tc>
                <a:tc>
                  <a:txBody>
                    <a:bodyPr/>
                    <a:lstStyle/>
                    <a:p>
                      <a:r>
                        <a:rPr lang="en-US" sz="2400" dirty="0"/>
                        <a:t>5</a:t>
                      </a:r>
                    </a:p>
                  </a:txBody>
                  <a:tcPr/>
                </a:tc>
                <a:tc>
                  <a:txBody>
                    <a:bodyPr/>
                    <a:lstStyle/>
                    <a:p>
                      <a:r>
                        <a:rPr lang="en-US" sz="2400" dirty="0"/>
                        <a:t>-8.2158</a:t>
                      </a:r>
                    </a:p>
                  </a:txBody>
                  <a:tcPr/>
                </a:tc>
                <a:tc>
                  <a:txBody>
                    <a:bodyPr/>
                    <a:lstStyle/>
                    <a:p>
                      <a:r>
                        <a:rPr lang="en-US" sz="2400" dirty="0"/>
                        <a:t>Y</a:t>
                      </a:r>
                    </a:p>
                  </a:txBody>
                  <a:tcPr/>
                </a:tc>
                <a:extLst>
                  <a:ext uri="{0D108BD9-81ED-4DB2-BD59-A6C34878D82A}">
                    <a16:rowId xmlns:a16="http://schemas.microsoft.com/office/drawing/2014/main" val="4142470652"/>
                  </a:ext>
                </a:extLst>
              </a:tr>
              <a:tr h="832885">
                <a:tc>
                  <a:txBody>
                    <a:bodyPr/>
                    <a:lstStyle/>
                    <a:p>
                      <a:r>
                        <a:rPr lang="en-US" sz="2400" dirty="0"/>
                        <a:t>B</a:t>
                      </a:r>
                    </a:p>
                    <a:p>
                      <a:endParaRPr lang="en-US" sz="2400" dirty="0"/>
                    </a:p>
                  </a:txBody>
                  <a:tcPr/>
                </a:tc>
                <a:tc>
                  <a:txBody>
                    <a:bodyPr/>
                    <a:lstStyle/>
                    <a:p>
                      <a:r>
                        <a:rPr lang="en-US" sz="2400" dirty="0"/>
                        <a:t>2-1</a:t>
                      </a:r>
                    </a:p>
                    <a:p>
                      <a:r>
                        <a:rPr lang="en-US" sz="2400" dirty="0"/>
                        <a:t>2-2</a:t>
                      </a:r>
                    </a:p>
                  </a:txBody>
                  <a:tcPr/>
                </a:tc>
                <a:tc>
                  <a:txBody>
                    <a:bodyPr/>
                    <a:lstStyle/>
                    <a:p>
                      <a:r>
                        <a:rPr lang="en-US" sz="2400" dirty="0"/>
                        <a:t>0.9022</a:t>
                      </a:r>
                    </a:p>
                  </a:txBody>
                  <a:tcPr/>
                </a:tc>
                <a:tc>
                  <a:txBody>
                    <a:bodyPr/>
                    <a:lstStyle/>
                    <a:p>
                      <a:r>
                        <a:rPr lang="en-US" sz="2400" dirty="0"/>
                        <a:t>-0.7217</a:t>
                      </a:r>
                    </a:p>
                  </a:txBody>
                  <a:tcPr/>
                </a:tc>
                <a:tc>
                  <a:txBody>
                    <a:bodyPr/>
                    <a:lstStyle/>
                    <a:p>
                      <a:r>
                        <a:rPr lang="en-US" sz="2400" dirty="0"/>
                        <a:t>0.7213</a:t>
                      </a:r>
                    </a:p>
                  </a:txBody>
                  <a:tcPr/>
                </a:tc>
                <a:tc>
                  <a:txBody>
                    <a:bodyPr/>
                    <a:lstStyle/>
                    <a:p>
                      <a:r>
                        <a:rPr lang="en-US" sz="2400" dirty="0"/>
                        <a:t>8</a:t>
                      </a:r>
                    </a:p>
                  </a:txBody>
                  <a:tcPr/>
                </a:tc>
                <a:tc>
                  <a:txBody>
                    <a:bodyPr/>
                    <a:lstStyle/>
                    <a:p>
                      <a:r>
                        <a:rPr lang="en-US" sz="2400" dirty="0"/>
                        <a:t>6.3681</a:t>
                      </a:r>
                    </a:p>
                  </a:txBody>
                  <a:tcPr/>
                </a:tc>
                <a:tc>
                  <a:txBody>
                    <a:bodyPr/>
                    <a:lstStyle/>
                    <a:p>
                      <a:r>
                        <a:rPr lang="en-US" sz="2400" dirty="0"/>
                        <a:t>Y</a:t>
                      </a:r>
                    </a:p>
                  </a:txBody>
                  <a:tcPr/>
                </a:tc>
                <a:extLst>
                  <a:ext uri="{0D108BD9-81ED-4DB2-BD59-A6C34878D82A}">
                    <a16:rowId xmlns:a16="http://schemas.microsoft.com/office/drawing/2014/main" val="4178167868"/>
                  </a:ext>
                </a:extLst>
              </a:tr>
              <a:tr h="832885">
                <a:tc>
                  <a:txBody>
                    <a:bodyPr/>
                    <a:lstStyle/>
                    <a:p>
                      <a:r>
                        <a:rPr lang="en-US" sz="2400" dirty="0"/>
                        <a:t>C</a:t>
                      </a:r>
                    </a:p>
                    <a:p>
                      <a:endParaRPr lang="en-US" sz="2400" dirty="0"/>
                    </a:p>
                  </a:txBody>
                  <a:tcPr/>
                </a:tc>
                <a:tc>
                  <a:txBody>
                    <a:bodyPr/>
                    <a:lstStyle/>
                    <a:p>
                      <a:r>
                        <a:rPr lang="en-US" sz="2400" dirty="0"/>
                        <a:t>3-1</a:t>
                      </a:r>
                    </a:p>
                    <a:p>
                      <a:r>
                        <a:rPr lang="en-US" sz="2400" dirty="0"/>
                        <a:t>3-2</a:t>
                      </a:r>
                    </a:p>
                  </a:txBody>
                  <a:tcPr/>
                </a:tc>
                <a:tc>
                  <a:txBody>
                    <a:bodyPr/>
                    <a:lstStyle/>
                    <a:p>
                      <a:r>
                        <a:rPr lang="en-US" sz="2400" dirty="0"/>
                        <a:t>-0.5961</a:t>
                      </a:r>
                    </a:p>
                  </a:txBody>
                  <a:tcPr/>
                </a:tc>
                <a:tc>
                  <a:txBody>
                    <a:bodyPr/>
                    <a:lstStyle/>
                    <a:p>
                      <a:r>
                        <a:rPr lang="en-US" sz="2400" dirty="0"/>
                        <a:t>0.6702</a:t>
                      </a:r>
                    </a:p>
                  </a:txBody>
                  <a:tcPr/>
                </a:tc>
                <a:tc>
                  <a:txBody>
                    <a:bodyPr/>
                    <a:lstStyle/>
                    <a:p>
                      <a:r>
                        <a:rPr lang="en-US" sz="2400" dirty="0"/>
                        <a:t>0.9091</a:t>
                      </a:r>
                    </a:p>
                  </a:txBody>
                  <a:tcPr/>
                </a:tc>
                <a:tc>
                  <a:txBody>
                    <a:bodyPr/>
                    <a:lstStyle/>
                    <a:p>
                      <a:r>
                        <a:rPr lang="en-US" sz="2400" dirty="0"/>
                        <a:t>6</a:t>
                      </a:r>
                    </a:p>
                  </a:txBody>
                  <a:tcPr/>
                </a:tc>
                <a:tc>
                  <a:txBody>
                    <a:bodyPr/>
                    <a:lstStyle/>
                    <a:p>
                      <a:r>
                        <a:rPr lang="en-US" sz="2400" dirty="0"/>
                        <a:t>-3.412</a:t>
                      </a:r>
                    </a:p>
                  </a:txBody>
                  <a:tcPr/>
                </a:tc>
                <a:tc>
                  <a:txBody>
                    <a:bodyPr/>
                    <a:lstStyle/>
                    <a:p>
                      <a:r>
                        <a:rPr lang="en-US" sz="2400" dirty="0"/>
                        <a:t>Y</a:t>
                      </a:r>
                    </a:p>
                  </a:txBody>
                  <a:tcPr/>
                </a:tc>
                <a:extLst>
                  <a:ext uri="{0D108BD9-81ED-4DB2-BD59-A6C34878D82A}">
                    <a16:rowId xmlns:a16="http://schemas.microsoft.com/office/drawing/2014/main" val="157852528"/>
                  </a:ext>
                </a:extLst>
              </a:tr>
              <a:tr h="832885">
                <a:tc>
                  <a:txBody>
                    <a:bodyPr/>
                    <a:lstStyle/>
                    <a:p>
                      <a:r>
                        <a:rPr lang="en-US" sz="2400" dirty="0"/>
                        <a:t>D</a:t>
                      </a:r>
                    </a:p>
                    <a:p>
                      <a:endParaRPr lang="en-US" sz="2400" dirty="0"/>
                    </a:p>
                  </a:txBody>
                  <a:tcPr/>
                </a:tc>
                <a:tc>
                  <a:txBody>
                    <a:bodyPr/>
                    <a:lstStyle/>
                    <a:p>
                      <a:r>
                        <a:rPr lang="en-US" sz="2400" dirty="0"/>
                        <a:t>3-2</a:t>
                      </a:r>
                    </a:p>
                    <a:p>
                      <a:r>
                        <a:rPr lang="en-US" sz="2400" dirty="0"/>
                        <a:t>3-3</a:t>
                      </a:r>
                    </a:p>
                  </a:txBody>
                  <a:tcPr/>
                </a:tc>
                <a:tc>
                  <a:txBody>
                    <a:bodyPr/>
                    <a:lstStyle/>
                    <a:p>
                      <a:r>
                        <a:rPr lang="en-US" sz="2400" dirty="0"/>
                        <a:t>-0.6380</a:t>
                      </a:r>
                    </a:p>
                  </a:txBody>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t>-0.5961</a:t>
                      </a:r>
                    </a:p>
                    <a:p>
                      <a:endParaRPr lang="en-US" sz="2400" dirty="0"/>
                    </a:p>
                  </a:txBody>
                  <a:tcPr/>
                </a:tc>
                <a:tc>
                  <a:txBody>
                    <a:bodyPr/>
                    <a:lstStyle/>
                    <a:p>
                      <a:r>
                        <a:rPr lang="en-US" sz="2400" dirty="0"/>
                        <a:t>0.7884</a:t>
                      </a:r>
                    </a:p>
                  </a:txBody>
                  <a:tcPr/>
                </a:tc>
                <a:tc>
                  <a:txBody>
                    <a:bodyPr/>
                    <a:lstStyle/>
                    <a:p>
                      <a:r>
                        <a:rPr lang="en-US" sz="2400" dirty="0"/>
                        <a:t>17</a:t>
                      </a:r>
                    </a:p>
                  </a:txBody>
                  <a:tcPr/>
                </a:tc>
                <a:tc>
                  <a:txBody>
                    <a:bodyPr/>
                    <a:lstStyle/>
                    <a:p>
                      <a:r>
                        <a:rPr lang="en-US" sz="2400" dirty="0"/>
                        <a:t>-0.2192</a:t>
                      </a:r>
                    </a:p>
                  </a:txBody>
                  <a:tcPr/>
                </a:tc>
                <a:tc>
                  <a:txBody>
                    <a:bodyPr/>
                    <a:lstStyle/>
                    <a:p>
                      <a:r>
                        <a:rPr lang="en-US" sz="2400" dirty="0"/>
                        <a:t>N</a:t>
                      </a:r>
                    </a:p>
                  </a:txBody>
                  <a:tcPr/>
                </a:tc>
                <a:extLst>
                  <a:ext uri="{0D108BD9-81ED-4DB2-BD59-A6C34878D82A}">
                    <a16:rowId xmlns:a16="http://schemas.microsoft.com/office/drawing/2014/main" val="3023550680"/>
                  </a:ext>
                </a:extLst>
              </a:tr>
              <a:tr h="832885">
                <a:tc>
                  <a:txBody>
                    <a:bodyPr/>
                    <a:lstStyle/>
                    <a:p>
                      <a:r>
                        <a:rPr lang="en-US" sz="2400" dirty="0"/>
                        <a:t>E</a:t>
                      </a:r>
                    </a:p>
                    <a:p>
                      <a:endParaRPr lang="en-US" sz="2400" dirty="0"/>
                    </a:p>
                  </a:txBody>
                  <a:tcPr/>
                </a:tc>
                <a:tc>
                  <a:txBody>
                    <a:bodyPr/>
                    <a:lstStyle/>
                    <a:p>
                      <a:r>
                        <a:rPr lang="en-US" sz="2400" dirty="0"/>
                        <a:t>3-3</a:t>
                      </a:r>
                    </a:p>
                    <a:p>
                      <a:r>
                        <a:rPr lang="en-US" sz="2400" dirty="0"/>
                        <a:t>3-4</a:t>
                      </a:r>
                    </a:p>
                  </a:txBody>
                  <a:tcPr/>
                </a:tc>
                <a:tc>
                  <a:txBody>
                    <a:bodyPr/>
                    <a:lstStyle/>
                    <a:p>
                      <a:r>
                        <a:rPr lang="en-US" sz="2400" dirty="0"/>
                        <a:t>0.4336</a:t>
                      </a:r>
                    </a:p>
                  </a:txBody>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t>-0.6380</a:t>
                      </a:r>
                    </a:p>
                    <a:p>
                      <a:endParaRPr lang="en-US" sz="2400" dirty="0"/>
                    </a:p>
                  </a:txBody>
                  <a:tcPr/>
                </a:tc>
                <a:tc>
                  <a:txBody>
                    <a:bodyPr/>
                    <a:lstStyle/>
                    <a:p>
                      <a:r>
                        <a:rPr lang="en-US" sz="2400" dirty="0"/>
                        <a:t>0.5142</a:t>
                      </a:r>
                    </a:p>
                  </a:txBody>
                  <a:tcPr/>
                </a:tc>
                <a:tc>
                  <a:txBody>
                    <a:bodyPr/>
                    <a:lstStyle/>
                    <a:p>
                      <a:r>
                        <a:rPr lang="en-US" sz="2400" dirty="0"/>
                        <a:t>7</a:t>
                      </a:r>
                    </a:p>
                  </a:txBody>
                  <a:tcPr/>
                </a:tc>
                <a:tc>
                  <a:txBody>
                    <a:bodyPr/>
                    <a:lstStyle/>
                    <a:p>
                      <a:r>
                        <a:rPr lang="en-US" sz="2400" dirty="0"/>
                        <a:t>5.5135</a:t>
                      </a:r>
                    </a:p>
                  </a:txBody>
                  <a:tcPr/>
                </a:tc>
                <a:tc>
                  <a:txBody>
                    <a:bodyPr/>
                    <a:lstStyle/>
                    <a:p>
                      <a:r>
                        <a:rPr lang="en-US" sz="2400" dirty="0"/>
                        <a:t>Y</a:t>
                      </a:r>
                    </a:p>
                  </a:txBody>
                  <a:tcPr/>
                </a:tc>
                <a:extLst>
                  <a:ext uri="{0D108BD9-81ED-4DB2-BD59-A6C34878D82A}">
                    <a16:rowId xmlns:a16="http://schemas.microsoft.com/office/drawing/2014/main" val="2115875209"/>
                  </a:ext>
                </a:extLst>
              </a:tr>
            </a:tbl>
          </a:graphicData>
        </a:graphic>
      </p:graphicFrame>
      <p:pic>
        <p:nvPicPr>
          <p:cNvPr id="141" name="Picture 140" descr="A close up of a sign&#13;&#10;&#13;&#10;Description automatically generated">
            <a:extLst>
              <a:ext uri="{FF2B5EF4-FFF2-40B4-BE49-F238E27FC236}">
                <a16:creationId xmlns:a16="http://schemas.microsoft.com/office/drawing/2014/main" id="{FD5C9748-BDDA-C34B-950E-D6D2CB6158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53347" y="138773"/>
            <a:ext cx="5049133" cy="4346089"/>
          </a:xfrm>
          <a:prstGeom prst="rect">
            <a:avLst/>
          </a:prstGeom>
        </p:spPr>
      </p:pic>
      <p:pic>
        <p:nvPicPr>
          <p:cNvPr id="220" name="Picture 219" descr="A close up of a sign&#13;&#10;&#13;&#10;Description automatically generated">
            <a:extLst>
              <a:ext uri="{FF2B5EF4-FFF2-40B4-BE49-F238E27FC236}">
                <a16:creationId xmlns:a16="http://schemas.microsoft.com/office/drawing/2014/main" id="{2893F0C2-D681-A145-9526-D03B658EFB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74825"/>
            <a:ext cx="5049133" cy="4346089"/>
          </a:xfrm>
          <a:prstGeom prst="rect">
            <a:avLst/>
          </a:prstGeom>
        </p:spPr>
      </p:pic>
      <p:sp>
        <p:nvSpPr>
          <p:cNvPr id="147" name="Rectangle 146">
            <a:extLst>
              <a:ext uri="{FF2B5EF4-FFF2-40B4-BE49-F238E27FC236}">
                <a16:creationId xmlns:a16="http://schemas.microsoft.com/office/drawing/2014/main" id="{84FA7041-4167-4F47-8006-02A0FD7F90BA}"/>
              </a:ext>
            </a:extLst>
          </p:cNvPr>
          <p:cNvSpPr/>
          <p:nvPr/>
        </p:nvSpPr>
        <p:spPr>
          <a:xfrm rot="1795471">
            <a:off x="25664433" y="17767306"/>
            <a:ext cx="474555" cy="27644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27" name="Rectangle 226">
            <a:extLst>
              <a:ext uri="{FF2B5EF4-FFF2-40B4-BE49-F238E27FC236}">
                <a16:creationId xmlns:a16="http://schemas.microsoft.com/office/drawing/2014/main" id="{1B34F478-6288-1943-BE55-39A542B55804}"/>
              </a:ext>
            </a:extLst>
          </p:cNvPr>
          <p:cNvSpPr/>
          <p:nvPr/>
        </p:nvSpPr>
        <p:spPr>
          <a:xfrm rot="1795471">
            <a:off x="24110864" y="20155367"/>
            <a:ext cx="474555" cy="27644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28" name="TextBox 227">
            <a:extLst>
              <a:ext uri="{FF2B5EF4-FFF2-40B4-BE49-F238E27FC236}">
                <a16:creationId xmlns:a16="http://schemas.microsoft.com/office/drawing/2014/main" id="{C8D70E5F-75D3-5342-AB56-05C82770BD42}"/>
              </a:ext>
            </a:extLst>
          </p:cNvPr>
          <p:cNvSpPr txBox="1"/>
          <p:nvPr/>
        </p:nvSpPr>
        <p:spPr>
          <a:xfrm>
            <a:off x="24782822" y="21622982"/>
            <a:ext cx="925568" cy="338554"/>
          </a:xfrm>
          <a:prstGeom prst="rect">
            <a:avLst/>
          </a:prstGeom>
          <a:solidFill>
            <a:schemeClr val="bg1"/>
          </a:solidFill>
        </p:spPr>
        <p:txBody>
          <a:bodyPr wrap="square" rtlCol="0">
            <a:spAutoFit/>
          </a:bodyPr>
          <a:lstStyle/>
          <a:p>
            <a:r>
              <a:rPr lang="en-US" sz="1600" dirty="0"/>
              <a:t>Zone 2-2</a:t>
            </a:r>
          </a:p>
        </p:txBody>
      </p:sp>
      <p:sp>
        <p:nvSpPr>
          <p:cNvPr id="229" name="TextBox 228">
            <a:extLst>
              <a:ext uri="{FF2B5EF4-FFF2-40B4-BE49-F238E27FC236}">
                <a16:creationId xmlns:a16="http://schemas.microsoft.com/office/drawing/2014/main" id="{98A3909A-E013-3D41-B683-C3D82C4B6B27}"/>
              </a:ext>
            </a:extLst>
          </p:cNvPr>
          <p:cNvSpPr txBox="1"/>
          <p:nvPr/>
        </p:nvSpPr>
        <p:spPr>
          <a:xfrm>
            <a:off x="26040237" y="19661428"/>
            <a:ext cx="1086963" cy="338554"/>
          </a:xfrm>
          <a:prstGeom prst="rect">
            <a:avLst/>
          </a:prstGeom>
          <a:solidFill>
            <a:schemeClr val="bg1"/>
          </a:solidFill>
        </p:spPr>
        <p:txBody>
          <a:bodyPr wrap="square" rtlCol="0">
            <a:spAutoFit/>
          </a:bodyPr>
          <a:lstStyle/>
          <a:p>
            <a:r>
              <a:rPr lang="en-US" sz="1600" dirty="0"/>
              <a:t>Zone 2-1</a:t>
            </a:r>
          </a:p>
        </p:txBody>
      </p:sp>
      <p:sp>
        <p:nvSpPr>
          <p:cNvPr id="230" name="TextBox 229">
            <a:extLst>
              <a:ext uri="{FF2B5EF4-FFF2-40B4-BE49-F238E27FC236}">
                <a16:creationId xmlns:a16="http://schemas.microsoft.com/office/drawing/2014/main" id="{052BC971-F0F3-6E4F-BD3B-FD8194FC1036}"/>
              </a:ext>
            </a:extLst>
          </p:cNvPr>
          <p:cNvSpPr txBox="1"/>
          <p:nvPr/>
        </p:nvSpPr>
        <p:spPr>
          <a:xfrm>
            <a:off x="23540059" y="19661428"/>
            <a:ext cx="1086963" cy="338554"/>
          </a:xfrm>
          <a:prstGeom prst="rect">
            <a:avLst/>
          </a:prstGeom>
          <a:solidFill>
            <a:schemeClr val="bg1"/>
          </a:solidFill>
        </p:spPr>
        <p:txBody>
          <a:bodyPr wrap="square" rtlCol="0">
            <a:spAutoFit/>
          </a:bodyPr>
          <a:lstStyle/>
          <a:p>
            <a:r>
              <a:rPr lang="en-US" sz="1600" dirty="0"/>
              <a:t>Contrast B</a:t>
            </a:r>
          </a:p>
        </p:txBody>
      </p:sp>
      <p:cxnSp>
        <p:nvCxnSpPr>
          <p:cNvPr id="156" name="Straight Arrow Connector 155">
            <a:extLst>
              <a:ext uri="{FF2B5EF4-FFF2-40B4-BE49-F238E27FC236}">
                <a16:creationId xmlns:a16="http://schemas.microsoft.com/office/drawing/2014/main" id="{5B19B518-6F6B-9140-A6E0-37D52B30046F}"/>
              </a:ext>
            </a:extLst>
          </p:cNvPr>
          <p:cNvCxnSpPr>
            <a:cxnSpLocks/>
          </p:cNvCxnSpPr>
          <p:nvPr/>
        </p:nvCxnSpPr>
        <p:spPr>
          <a:xfrm flipH="1">
            <a:off x="24258741" y="19505244"/>
            <a:ext cx="791290" cy="13912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A732DE16-6EEE-344B-96CE-7E9F4B1C3647}"/>
              </a:ext>
            </a:extLst>
          </p:cNvPr>
          <p:cNvSpPr/>
          <p:nvPr/>
        </p:nvSpPr>
        <p:spPr>
          <a:xfrm rot="1795471">
            <a:off x="17407321" y="19891717"/>
            <a:ext cx="527147" cy="209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45" name="Rectangle 244">
            <a:extLst>
              <a:ext uri="{FF2B5EF4-FFF2-40B4-BE49-F238E27FC236}">
                <a16:creationId xmlns:a16="http://schemas.microsoft.com/office/drawing/2014/main" id="{198E6C74-5237-A345-8B0D-57C2BD1B6C29}"/>
              </a:ext>
            </a:extLst>
          </p:cNvPr>
          <p:cNvSpPr/>
          <p:nvPr/>
        </p:nvSpPr>
        <p:spPr>
          <a:xfrm rot="4505017">
            <a:off x="18811903" y="20019525"/>
            <a:ext cx="590134" cy="19116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cxnSp>
        <p:nvCxnSpPr>
          <p:cNvPr id="246" name="Straight Arrow Connector 245">
            <a:extLst>
              <a:ext uri="{FF2B5EF4-FFF2-40B4-BE49-F238E27FC236}">
                <a16:creationId xmlns:a16="http://schemas.microsoft.com/office/drawing/2014/main" id="{727E9B88-CBA9-B648-8B44-905CA6FEFC66}"/>
              </a:ext>
            </a:extLst>
          </p:cNvPr>
          <p:cNvCxnSpPr>
            <a:cxnSpLocks/>
          </p:cNvCxnSpPr>
          <p:nvPr/>
        </p:nvCxnSpPr>
        <p:spPr>
          <a:xfrm flipH="1" flipV="1">
            <a:off x="18471180" y="20349953"/>
            <a:ext cx="731221" cy="18844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FB9FA861-EFD1-8A4C-863E-FFDF19961A13}"/>
              </a:ext>
            </a:extLst>
          </p:cNvPr>
          <p:cNvSpPr txBox="1"/>
          <p:nvPr/>
        </p:nvSpPr>
        <p:spPr>
          <a:xfrm>
            <a:off x="18677645" y="19978599"/>
            <a:ext cx="1086963" cy="338554"/>
          </a:xfrm>
          <a:prstGeom prst="rect">
            <a:avLst/>
          </a:prstGeom>
          <a:solidFill>
            <a:schemeClr val="bg1"/>
          </a:solidFill>
        </p:spPr>
        <p:txBody>
          <a:bodyPr wrap="square" rtlCol="0">
            <a:spAutoFit/>
          </a:bodyPr>
          <a:lstStyle/>
          <a:p>
            <a:r>
              <a:rPr lang="en-US" sz="1600" dirty="0"/>
              <a:t>Contrast A</a:t>
            </a:r>
          </a:p>
        </p:txBody>
      </p:sp>
      <p:sp>
        <p:nvSpPr>
          <p:cNvPr id="250" name="TextBox 249">
            <a:extLst>
              <a:ext uri="{FF2B5EF4-FFF2-40B4-BE49-F238E27FC236}">
                <a16:creationId xmlns:a16="http://schemas.microsoft.com/office/drawing/2014/main" id="{2C2E7E0A-C535-4444-9B1A-782777697C40}"/>
              </a:ext>
            </a:extLst>
          </p:cNvPr>
          <p:cNvSpPr txBox="1"/>
          <p:nvPr/>
        </p:nvSpPr>
        <p:spPr>
          <a:xfrm>
            <a:off x="19113192" y="21337214"/>
            <a:ext cx="925568" cy="338554"/>
          </a:xfrm>
          <a:prstGeom prst="rect">
            <a:avLst/>
          </a:prstGeom>
          <a:solidFill>
            <a:schemeClr val="bg1"/>
          </a:solidFill>
        </p:spPr>
        <p:txBody>
          <a:bodyPr wrap="square" rtlCol="0">
            <a:spAutoFit/>
          </a:bodyPr>
          <a:lstStyle/>
          <a:p>
            <a:r>
              <a:rPr lang="en-US" sz="1600" dirty="0"/>
              <a:t>Zone 1-1</a:t>
            </a:r>
          </a:p>
        </p:txBody>
      </p:sp>
      <p:sp>
        <p:nvSpPr>
          <p:cNvPr id="251" name="TextBox 250">
            <a:extLst>
              <a:ext uri="{FF2B5EF4-FFF2-40B4-BE49-F238E27FC236}">
                <a16:creationId xmlns:a16="http://schemas.microsoft.com/office/drawing/2014/main" id="{813E9F7B-D77B-F74A-86E0-7D2C4E2F4ED4}"/>
              </a:ext>
            </a:extLst>
          </p:cNvPr>
          <p:cNvSpPr txBox="1"/>
          <p:nvPr/>
        </p:nvSpPr>
        <p:spPr>
          <a:xfrm>
            <a:off x="16150978" y="20909767"/>
            <a:ext cx="925568" cy="338554"/>
          </a:xfrm>
          <a:prstGeom prst="rect">
            <a:avLst/>
          </a:prstGeom>
          <a:solidFill>
            <a:schemeClr val="bg1"/>
          </a:solidFill>
        </p:spPr>
        <p:txBody>
          <a:bodyPr wrap="square" rtlCol="0">
            <a:spAutoFit/>
          </a:bodyPr>
          <a:lstStyle/>
          <a:p>
            <a:r>
              <a:rPr lang="en-US" sz="1600" dirty="0"/>
              <a:t>Zone 1-2</a:t>
            </a:r>
          </a:p>
        </p:txBody>
      </p:sp>
      <p:sp>
        <p:nvSpPr>
          <p:cNvPr id="252" name="Rectangle 251">
            <a:extLst>
              <a:ext uri="{FF2B5EF4-FFF2-40B4-BE49-F238E27FC236}">
                <a16:creationId xmlns:a16="http://schemas.microsoft.com/office/drawing/2014/main" id="{2C3F71FE-3EAE-024D-A0C5-02192925FA89}"/>
              </a:ext>
            </a:extLst>
          </p:cNvPr>
          <p:cNvSpPr/>
          <p:nvPr/>
        </p:nvSpPr>
        <p:spPr>
          <a:xfrm rot="5400000">
            <a:off x="19332483" y="25775757"/>
            <a:ext cx="474555" cy="10228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54" name="Rectangle 253">
            <a:extLst>
              <a:ext uri="{FF2B5EF4-FFF2-40B4-BE49-F238E27FC236}">
                <a16:creationId xmlns:a16="http://schemas.microsoft.com/office/drawing/2014/main" id="{15EB50EC-B8B8-1F4A-97B8-D4F4EE501588}"/>
              </a:ext>
            </a:extLst>
          </p:cNvPr>
          <p:cNvSpPr/>
          <p:nvPr/>
        </p:nvSpPr>
        <p:spPr>
          <a:xfrm rot="8276346">
            <a:off x="18489032" y="26309470"/>
            <a:ext cx="657118" cy="240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55" name="Rectangle 254">
            <a:extLst>
              <a:ext uri="{FF2B5EF4-FFF2-40B4-BE49-F238E27FC236}">
                <a16:creationId xmlns:a16="http://schemas.microsoft.com/office/drawing/2014/main" id="{50242DF5-3B5F-2844-AE89-F0B1209A2BBC}"/>
              </a:ext>
            </a:extLst>
          </p:cNvPr>
          <p:cNvSpPr/>
          <p:nvPr/>
        </p:nvSpPr>
        <p:spPr>
          <a:xfrm rot="2579567">
            <a:off x="17667209" y="26363803"/>
            <a:ext cx="607433" cy="15608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56" name="Rectangle 255">
            <a:extLst>
              <a:ext uri="{FF2B5EF4-FFF2-40B4-BE49-F238E27FC236}">
                <a16:creationId xmlns:a16="http://schemas.microsoft.com/office/drawing/2014/main" id="{8373A276-7508-B845-A53C-53CD3375D118}"/>
              </a:ext>
            </a:extLst>
          </p:cNvPr>
          <p:cNvSpPr/>
          <p:nvPr/>
        </p:nvSpPr>
        <p:spPr>
          <a:xfrm rot="4323579">
            <a:off x="16429861" y="27366588"/>
            <a:ext cx="643840" cy="14769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257" name="TextBox 256">
            <a:extLst>
              <a:ext uri="{FF2B5EF4-FFF2-40B4-BE49-F238E27FC236}">
                <a16:creationId xmlns:a16="http://schemas.microsoft.com/office/drawing/2014/main" id="{1A0B7E70-3621-0649-9A8A-46522D2F7174}"/>
              </a:ext>
            </a:extLst>
          </p:cNvPr>
          <p:cNvSpPr txBox="1"/>
          <p:nvPr/>
        </p:nvSpPr>
        <p:spPr>
          <a:xfrm>
            <a:off x="19543657" y="25528455"/>
            <a:ext cx="925568" cy="338554"/>
          </a:xfrm>
          <a:prstGeom prst="rect">
            <a:avLst/>
          </a:prstGeom>
          <a:solidFill>
            <a:schemeClr val="bg1"/>
          </a:solidFill>
        </p:spPr>
        <p:txBody>
          <a:bodyPr wrap="square" rtlCol="0">
            <a:spAutoFit/>
          </a:bodyPr>
          <a:lstStyle/>
          <a:p>
            <a:r>
              <a:rPr lang="en-US" sz="1600" dirty="0"/>
              <a:t>Zone 2-2</a:t>
            </a:r>
          </a:p>
        </p:txBody>
      </p:sp>
      <p:sp>
        <p:nvSpPr>
          <p:cNvPr id="258" name="TextBox 257">
            <a:extLst>
              <a:ext uri="{FF2B5EF4-FFF2-40B4-BE49-F238E27FC236}">
                <a16:creationId xmlns:a16="http://schemas.microsoft.com/office/drawing/2014/main" id="{53E5E4C8-41CD-A545-99CF-127B38B52528}"/>
              </a:ext>
            </a:extLst>
          </p:cNvPr>
          <p:cNvSpPr txBox="1"/>
          <p:nvPr/>
        </p:nvSpPr>
        <p:spPr>
          <a:xfrm>
            <a:off x="18124755" y="25653144"/>
            <a:ext cx="925568" cy="338554"/>
          </a:xfrm>
          <a:prstGeom prst="rect">
            <a:avLst/>
          </a:prstGeom>
          <a:solidFill>
            <a:schemeClr val="bg1"/>
          </a:solidFill>
        </p:spPr>
        <p:txBody>
          <a:bodyPr wrap="square" rtlCol="0">
            <a:spAutoFit/>
          </a:bodyPr>
          <a:lstStyle/>
          <a:p>
            <a:r>
              <a:rPr lang="en-US" sz="1600" dirty="0"/>
              <a:t>Zone 2-2</a:t>
            </a:r>
          </a:p>
        </p:txBody>
      </p:sp>
      <p:sp>
        <p:nvSpPr>
          <p:cNvPr id="259" name="TextBox 258">
            <a:extLst>
              <a:ext uri="{FF2B5EF4-FFF2-40B4-BE49-F238E27FC236}">
                <a16:creationId xmlns:a16="http://schemas.microsoft.com/office/drawing/2014/main" id="{85B9267C-ADFF-0D41-B3D3-246E37E1F1DE}"/>
              </a:ext>
            </a:extLst>
          </p:cNvPr>
          <p:cNvSpPr txBox="1"/>
          <p:nvPr/>
        </p:nvSpPr>
        <p:spPr>
          <a:xfrm>
            <a:off x="16851042" y="26445974"/>
            <a:ext cx="925568" cy="338554"/>
          </a:xfrm>
          <a:prstGeom prst="rect">
            <a:avLst/>
          </a:prstGeom>
          <a:solidFill>
            <a:schemeClr val="bg1"/>
          </a:solidFill>
        </p:spPr>
        <p:txBody>
          <a:bodyPr wrap="square" rtlCol="0">
            <a:spAutoFit/>
          </a:bodyPr>
          <a:lstStyle/>
          <a:p>
            <a:r>
              <a:rPr lang="en-US" sz="1600" dirty="0"/>
              <a:t>Zone 2-2</a:t>
            </a:r>
          </a:p>
        </p:txBody>
      </p:sp>
      <p:sp>
        <p:nvSpPr>
          <p:cNvPr id="260" name="TextBox 259">
            <a:extLst>
              <a:ext uri="{FF2B5EF4-FFF2-40B4-BE49-F238E27FC236}">
                <a16:creationId xmlns:a16="http://schemas.microsoft.com/office/drawing/2014/main" id="{AEC537F2-1D4C-4546-AB0D-342CF43AC00F}"/>
              </a:ext>
            </a:extLst>
          </p:cNvPr>
          <p:cNvSpPr txBox="1"/>
          <p:nvPr/>
        </p:nvSpPr>
        <p:spPr>
          <a:xfrm>
            <a:off x="15667438" y="27279924"/>
            <a:ext cx="925568" cy="338554"/>
          </a:xfrm>
          <a:prstGeom prst="rect">
            <a:avLst/>
          </a:prstGeom>
          <a:solidFill>
            <a:schemeClr val="bg1"/>
          </a:solidFill>
        </p:spPr>
        <p:txBody>
          <a:bodyPr wrap="square" rtlCol="0">
            <a:spAutoFit/>
          </a:bodyPr>
          <a:lstStyle/>
          <a:p>
            <a:r>
              <a:rPr lang="en-US" sz="1600" dirty="0"/>
              <a:t>Zone 2-2</a:t>
            </a:r>
          </a:p>
        </p:txBody>
      </p:sp>
      <p:sp>
        <p:nvSpPr>
          <p:cNvPr id="261" name="TextBox 260">
            <a:extLst>
              <a:ext uri="{FF2B5EF4-FFF2-40B4-BE49-F238E27FC236}">
                <a16:creationId xmlns:a16="http://schemas.microsoft.com/office/drawing/2014/main" id="{717F1416-1339-9348-AF95-9CC253AFAF8D}"/>
              </a:ext>
            </a:extLst>
          </p:cNvPr>
          <p:cNvSpPr txBox="1"/>
          <p:nvPr/>
        </p:nvSpPr>
        <p:spPr>
          <a:xfrm>
            <a:off x="19000175" y="26768277"/>
            <a:ext cx="1086963" cy="338554"/>
          </a:xfrm>
          <a:prstGeom prst="rect">
            <a:avLst/>
          </a:prstGeom>
          <a:solidFill>
            <a:schemeClr val="bg1"/>
          </a:solidFill>
        </p:spPr>
        <p:txBody>
          <a:bodyPr wrap="square" rtlCol="0">
            <a:spAutoFit/>
          </a:bodyPr>
          <a:lstStyle/>
          <a:p>
            <a:r>
              <a:rPr lang="en-US" sz="1600" dirty="0"/>
              <a:t>Contrast C</a:t>
            </a:r>
          </a:p>
        </p:txBody>
      </p:sp>
      <p:sp>
        <p:nvSpPr>
          <p:cNvPr id="262" name="TextBox 261">
            <a:extLst>
              <a:ext uri="{FF2B5EF4-FFF2-40B4-BE49-F238E27FC236}">
                <a16:creationId xmlns:a16="http://schemas.microsoft.com/office/drawing/2014/main" id="{138F3367-C4B6-E84A-84C7-E5EB098F661D}"/>
              </a:ext>
            </a:extLst>
          </p:cNvPr>
          <p:cNvSpPr txBox="1"/>
          <p:nvPr/>
        </p:nvSpPr>
        <p:spPr>
          <a:xfrm>
            <a:off x="18563488" y="27335798"/>
            <a:ext cx="1086963" cy="338554"/>
          </a:xfrm>
          <a:prstGeom prst="rect">
            <a:avLst/>
          </a:prstGeom>
          <a:solidFill>
            <a:schemeClr val="bg1"/>
          </a:solidFill>
        </p:spPr>
        <p:txBody>
          <a:bodyPr wrap="square" rtlCol="0">
            <a:spAutoFit/>
          </a:bodyPr>
          <a:lstStyle/>
          <a:p>
            <a:r>
              <a:rPr lang="en-US" sz="1600" dirty="0"/>
              <a:t>Contrast D</a:t>
            </a:r>
          </a:p>
        </p:txBody>
      </p:sp>
      <p:sp>
        <p:nvSpPr>
          <p:cNvPr id="263" name="TextBox 262">
            <a:extLst>
              <a:ext uri="{FF2B5EF4-FFF2-40B4-BE49-F238E27FC236}">
                <a16:creationId xmlns:a16="http://schemas.microsoft.com/office/drawing/2014/main" id="{F3F92B35-5F81-3746-B662-34B155550E18}"/>
              </a:ext>
            </a:extLst>
          </p:cNvPr>
          <p:cNvSpPr txBox="1"/>
          <p:nvPr/>
        </p:nvSpPr>
        <p:spPr>
          <a:xfrm>
            <a:off x="17816673" y="28126163"/>
            <a:ext cx="1086963" cy="338554"/>
          </a:xfrm>
          <a:prstGeom prst="rect">
            <a:avLst/>
          </a:prstGeom>
          <a:solidFill>
            <a:schemeClr val="bg1"/>
          </a:solidFill>
        </p:spPr>
        <p:txBody>
          <a:bodyPr wrap="square" rtlCol="0">
            <a:spAutoFit/>
          </a:bodyPr>
          <a:lstStyle/>
          <a:p>
            <a:r>
              <a:rPr lang="en-US" sz="1600" dirty="0"/>
              <a:t>Contrast E</a:t>
            </a:r>
          </a:p>
        </p:txBody>
      </p:sp>
      <p:cxnSp>
        <p:nvCxnSpPr>
          <p:cNvPr id="264" name="Straight Arrow Connector 263">
            <a:extLst>
              <a:ext uri="{FF2B5EF4-FFF2-40B4-BE49-F238E27FC236}">
                <a16:creationId xmlns:a16="http://schemas.microsoft.com/office/drawing/2014/main" id="{E9D72848-3B1A-4441-8FE1-485C03ACA703}"/>
              </a:ext>
            </a:extLst>
          </p:cNvPr>
          <p:cNvCxnSpPr>
            <a:cxnSpLocks/>
          </p:cNvCxnSpPr>
          <p:nvPr/>
        </p:nvCxnSpPr>
        <p:spPr>
          <a:xfrm flipH="1">
            <a:off x="18827883" y="26622418"/>
            <a:ext cx="677805" cy="6757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9AF2A908-DBD7-C64A-BAE5-370EDD10D3F4}"/>
              </a:ext>
            </a:extLst>
          </p:cNvPr>
          <p:cNvCxnSpPr>
            <a:cxnSpLocks/>
          </p:cNvCxnSpPr>
          <p:nvPr/>
        </p:nvCxnSpPr>
        <p:spPr>
          <a:xfrm flipH="1">
            <a:off x="18437648" y="26747706"/>
            <a:ext cx="399580" cy="54634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250F397C-31E7-8F46-B725-56F46FBC9493}"/>
              </a:ext>
            </a:extLst>
          </p:cNvPr>
          <p:cNvCxnSpPr>
            <a:cxnSpLocks/>
          </p:cNvCxnSpPr>
          <p:nvPr/>
        </p:nvCxnSpPr>
        <p:spPr>
          <a:xfrm flipH="1">
            <a:off x="17489521" y="27813147"/>
            <a:ext cx="399580" cy="54634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1124</Words>
  <Application>Microsoft Macintosh PowerPoint</Application>
  <PresentationFormat>Custom</PresentationFormat>
  <Paragraphs>95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vt:lpstr>
      <vt:lpstr>Medical Poster</vt:lpstr>
      <vt:lpstr>Quantifying preferential transport of higher salinity groundwater via geologic fault structures connecting highways to Wappingers Creek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2017-11-20T15:38:53Z</dcterms:created>
  <dcterms:modified xsi:type="dcterms:W3CDTF">2018-11-27T04:02:52Z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